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7" r:id="rId2"/>
    <p:sldId id="264" r:id="rId3"/>
    <p:sldId id="271" r:id="rId4"/>
    <p:sldId id="276" r:id="rId5"/>
    <p:sldId id="273" r:id="rId6"/>
    <p:sldId id="274" r:id="rId7"/>
    <p:sldId id="275" r:id="rId8"/>
  </p:sldIdLst>
  <p:sldSz cx="7559675" cy="1069181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B59"/>
    <a:srgbClr val="EA00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3974" autoAdjust="0"/>
  </p:normalViewPr>
  <p:slideViewPr>
    <p:cSldViewPr snapToGrid="0" snapToObjects="1">
      <p:cViewPr varScale="1">
        <p:scale>
          <a:sx n="36" d="100"/>
          <a:sy n="36" d="100"/>
        </p:scale>
        <p:origin x="1598" y="58"/>
      </p:cViewPr>
      <p:guideLst>
        <p:guide orient="horz" pos="3367"/>
        <p:guide pos="2381"/>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RGUES Paul" userId="ba3a9d13-ef6d-434c-9586-8f6477549f96" providerId="ADAL" clId="{2E8A626F-04DF-4519-846E-131948330869}"/>
    <pc:docChg chg="custSel modSld">
      <pc:chgData name="FARGUES Paul" userId="ba3a9d13-ef6d-434c-9586-8f6477549f96" providerId="ADAL" clId="{2E8A626F-04DF-4519-846E-131948330869}" dt="2024-11-15T10:45:58.439" v="82" actId="20577"/>
      <pc:docMkLst>
        <pc:docMk/>
      </pc:docMkLst>
      <pc:sldChg chg="modSp mod">
        <pc:chgData name="FARGUES Paul" userId="ba3a9d13-ef6d-434c-9586-8f6477549f96" providerId="ADAL" clId="{2E8A626F-04DF-4519-846E-131948330869}" dt="2024-11-15T10:45:58.439" v="82" actId="20577"/>
        <pc:sldMkLst>
          <pc:docMk/>
          <pc:sldMk cId="1761363054" sldId="271"/>
        </pc:sldMkLst>
        <pc:spChg chg="mod">
          <ac:chgData name="FARGUES Paul" userId="ba3a9d13-ef6d-434c-9586-8f6477549f96" providerId="ADAL" clId="{2E8A626F-04DF-4519-846E-131948330869}" dt="2024-11-15T10:45:58.439" v="82" actId="20577"/>
          <ac:spMkLst>
            <pc:docMk/>
            <pc:sldMk cId="1761363054" sldId="271"/>
            <ac:spMk id="4" creationId="{2684C2A3-BC1C-0543-8437-23D9C5D06247}"/>
          </ac:spMkLst>
        </pc:spChg>
        <pc:spChg chg="mod">
          <ac:chgData name="FARGUES Paul" userId="ba3a9d13-ef6d-434c-9586-8f6477549f96" providerId="ADAL" clId="{2E8A626F-04DF-4519-846E-131948330869}" dt="2024-11-15T10:43:13.514" v="11" actId="1076"/>
          <ac:spMkLst>
            <pc:docMk/>
            <pc:sldMk cId="1761363054" sldId="271"/>
            <ac:spMk id="11" creationId="{00000000-0000-0000-0000-000000000000}"/>
          </ac:spMkLst>
        </pc:spChg>
      </pc:sldChg>
      <pc:sldChg chg="modSp mod">
        <pc:chgData name="FARGUES Paul" userId="ba3a9d13-ef6d-434c-9586-8f6477549f96" providerId="ADAL" clId="{2E8A626F-04DF-4519-846E-131948330869}" dt="2024-11-15T10:42:44.893" v="10" actId="1076"/>
        <pc:sldMkLst>
          <pc:docMk/>
          <pc:sldMk cId="3896456926" sldId="273"/>
        </pc:sldMkLst>
        <pc:spChg chg="mod">
          <ac:chgData name="FARGUES Paul" userId="ba3a9d13-ef6d-434c-9586-8f6477549f96" providerId="ADAL" clId="{2E8A626F-04DF-4519-846E-131948330869}" dt="2024-11-15T10:42:30.921" v="8" actId="20577"/>
          <ac:spMkLst>
            <pc:docMk/>
            <pc:sldMk cId="3896456926" sldId="273"/>
            <ac:spMk id="4" creationId="{2684C2A3-BC1C-0543-8437-23D9C5D06247}"/>
          </ac:spMkLst>
        </pc:spChg>
        <pc:picChg chg="mod">
          <ac:chgData name="FARGUES Paul" userId="ba3a9d13-ef6d-434c-9586-8f6477549f96" providerId="ADAL" clId="{2E8A626F-04DF-4519-846E-131948330869}" dt="2024-11-15T10:42:35.146" v="9" actId="1076"/>
          <ac:picMkLst>
            <pc:docMk/>
            <pc:sldMk cId="3896456926" sldId="273"/>
            <ac:picMk id="2" creationId="{00000000-0000-0000-0000-000000000000}"/>
          </ac:picMkLst>
        </pc:picChg>
        <pc:picChg chg="mod">
          <ac:chgData name="FARGUES Paul" userId="ba3a9d13-ef6d-434c-9586-8f6477549f96" providerId="ADAL" clId="{2E8A626F-04DF-4519-846E-131948330869}" dt="2024-11-15T10:42:44.893" v="10" actId="1076"/>
          <ac:picMkLst>
            <pc:docMk/>
            <pc:sldMk cId="3896456926" sldId="273"/>
            <ac:picMk id="3"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2"/>
            <a:ext cx="2889938" cy="498055"/>
          </a:xfrm>
          <a:prstGeom prst="rect">
            <a:avLst/>
          </a:prstGeom>
        </p:spPr>
        <p:txBody>
          <a:bodyPr vert="horz" lIns="92406" tIns="46203" rIns="92406" bIns="46203" rtlCol="0"/>
          <a:lstStyle>
            <a:lvl1pPr algn="l">
              <a:defRPr sz="1200"/>
            </a:lvl1pPr>
          </a:lstStyle>
          <a:p>
            <a:endParaRPr lang="fr-FR"/>
          </a:p>
        </p:txBody>
      </p:sp>
      <p:sp>
        <p:nvSpPr>
          <p:cNvPr id="3" name="Espace réservé de la date 2"/>
          <p:cNvSpPr>
            <a:spLocks noGrp="1"/>
          </p:cNvSpPr>
          <p:nvPr>
            <p:ph type="dt" idx="1"/>
          </p:nvPr>
        </p:nvSpPr>
        <p:spPr>
          <a:xfrm>
            <a:off x="3777607" y="2"/>
            <a:ext cx="2889938" cy="498055"/>
          </a:xfrm>
          <a:prstGeom prst="rect">
            <a:avLst/>
          </a:prstGeom>
        </p:spPr>
        <p:txBody>
          <a:bodyPr vert="horz" lIns="92406" tIns="46203" rIns="92406" bIns="46203" rtlCol="0"/>
          <a:lstStyle>
            <a:lvl1pPr algn="r">
              <a:defRPr sz="1200"/>
            </a:lvl1pPr>
          </a:lstStyle>
          <a:p>
            <a:fld id="{CC820683-02CE-B04D-90C2-2C73EB2B02A1}" type="datetimeFigureOut">
              <a:rPr lang="fr-FR" smtClean="0"/>
              <a:t>27/02/2025</a:t>
            </a:fld>
            <a:endParaRPr lang="fr-FR"/>
          </a:p>
        </p:txBody>
      </p:sp>
      <p:sp>
        <p:nvSpPr>
          <p:cNvPr id="4" name="Espace réservé de l'image des diapositives 3"/>
          <p:cNvSpPr>
            <a:spLocks noGrp="1" noRot="1" noChangeAspect="1"/>
          </p:cNvSpPr>
          <p:nvPr>
            <p:ph type="sldImg" idx="2"/>
          </p:nvPr>
        </p:nvSpPr>
        <p:spPr>
          <a:xfrm>
            <a:off x="2151063" y="1241425"/>
            <a:ext cx="2366962" cy="3349625"/>
          </a:xfrm>
          <a:prstGeom prst="rect">
            <a:avLst/>
          </a:prstGeom>
          <a:noFill/>
          <a:ln w="12700">
            <a:solidFill>
              <a:prstClr val="black"/>
            </a:solidFill>
          </a:ln>
        </p:spPr>
        <p:txBody>
          <a:bodyPr vert="horz" lIns="92406" tIns="46203" rIns="92406" bIns="46203" rtlCol="0" anchor="ctr"/>
          <a:lstStyle/>
          <a:p>
            <a:endParaRPr lang="fr-FR"/>
          </a:p>
        </p:txBody>
      </p:sp>
      <p:sp>
        <p:nvSpPr>
          <p:cNvPr id="5" name="Espace réservé des notes 4"/>
          <p:cNvSpPr>
            <a:spLocks noGrp="1"/>
          </p:cNvSpPr>
          <p:nvPr>
            <p:ph type="body" sz="quarter" idx="3"/>
          </p:nvPr>
        </p:nvSpPr>
        <p:spPr>
          <a:xfrm>
            <a:off x="666909" y="4777195"/>
            <a:ext cx="5335270" cy="3908613"/>
          </a:xfrm>
          <a:prstGeom prst="rect">
            <a:avLst/>
          </a:prstGeom>
        </p:spPr>
        <p:txBody>
          <a:bodyPr vert="horz" lIns="92406" tIns="46203" rIns="92406" bIns="46203"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28585"/>
            <a:ext cx="2889938" cy="498054"/>
          </a:xfrm>
          <a:prstGeom prst="rect">
            <a:avLst/>
          </a:prstGeom>
        </p:spPr>
        <p:txBody>
          <a:bodyPr vert="horz" lIns="92406" tIns="46203" rIns="92406" bIns="4620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7607" y="9428585"/>
            <a:ext cx="2889938" cy="498054"/>
          </a:xfrm>
          <a:prstGeom prst="rect">
            <a:avLst/>
          </a:prstGeom>
        </p:spPr>
        <p:txBody>
          <a:bodyPr vert="horz" lIns="92406" tIns="46203" rIns="92406" bIns="46203" rtlCol="0" anchor="b"/>
          <a:lstStyle>
            <a:lvl1pPr algn="r">
              <a:defRPr sz="1200"/>
            </a:lvl1pPr>
          </a:lstStyle>
          <a:p>
            <a:fld id="{7CBFD3E1-CB00-C544-804F-13D55CD4AB23}" type="slidenum">
              <a:rPr lang="fr-FR" smtClean="0"/>
              <a:t>‹N°›</a:t>
            </a:fld>
            <a:endParaRPr lang="fr-FR"/>
          </a:p>
        </p:txBody>
      </p:sp>
    </p:spTree>
    <p:extLst>
      <p:ext uri="{BB962C8B-B14F-4D97-AF65-F5344CB8AC3E}">
        <p14:creationId xmlns:p14="http://schemas.microsoft.com/office/powerpoint/2010/main" val="3705305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CBFD3E1-CB00-C544-804F-13D55CD4AB23}" type="slidenum">
              <a:rPr lang="fr-FR" smtClean="0"/>
              <a:t>1</a:t>
            </a:fld>
            <a:endParaRPr lang="fr-FR"/>
          </a:p>
        </p:txBody>
      </p:sp>
    </p:spTree>
    <p:extLst>
      <p:ext uri="{BB962C8B-B14F-4D97-AF65-F5344CB8AC3E}">
        <p14:creationId xmlns:p14="http://schemas.microsoft.com/office/powerpoint/2010/main" val="20977202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9ABF9B9-2349-C640-B012-D333A79A4D5B}" type="datetimeFigureOut">
              <a:rPr lang="fr-FR" smtClean="0"/>
              <a:t>27/02/2025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EEAA88-F0E0-2844-8287-EFFD86BF7D59}" type="slidenum">
              <a:rPr lang="fr-FR" smtClean="0"/>
              <a:t>‹N°›</a:t>
            </a:fld>
            <a:endParaRPr lang="fr-FR"/>
          </a:p>
        </p:txBody>
      </p:sp>
      <p:pic>
        <p:nvPicPr>
          <p:cNvPr id="7" name="Image 6"/>
          <p:cNvPicPr>
            <a:picLocks noChangeAspect="1"/>
          </p:cNvPicPr>
          <p:nvPr userDrawn="1"/>
        </p:nvPicPr>
        <p:blipFill>
          <a:blip r:embed="rId2"/>
          <a:stretch>
            <a:fillRect/>
          </a:stretch>
        </p:blipFill>
        <p:spPr>
          <a:xfrm>
            <a:off x="-12332" y="6060"/>
            <a:ext cx="7572007" cy="7676756"/>
          </a:xfrm>
          <a:prstGeom prst="rect">
            <a:avLst/>
          </a:prstGeom>
        </p:spPr>
      </p:pic>
      <p:pic>
        <p:nvPicPr>
          <p:cNvPr id="8" name="Image 7">
            <a:extLst>
              <a:ext uri="{FF2B5EF4-FFF2-40B4-BE49-F238E27FC236}">
                <a16:creationId xmlns:a16="http://schemas.microsoft.com/office/drawing/2014/main" xmlns="" id="{33576AB3-FD4F-9A4F-9CFA-6A03B20A32C1}"/>
              </a:ext>
            </a:extLst>
          </p:cNvPr>
          <p:cNvPicPr>
            <a:picLocks noChangeAspect="1"/>
          </p:cNvPicPr>
          <p:nvPr userDrawn="1"/>
        </p:nvPicPr>
        <p:blipFill>
          <a:blip r:embed="rId3"/>
          <a:stretch>
            <a:fillRect/>
          </a:stretch>
        </p:blipFill>
        <p:spPr>
          <a:xfrm>
            <a:off x="313443" y="9565466"/>
            <a:ext cx="606181" cy="658275"/>
          </a:xfrm>
          <a:prstGeom prst="rect">
            <a:avLst/>
          </a:prstGeom>
        </p:spPr>
      </p:pic>
      <p:sp>
        <p:nvSpPr>
          <p:cNvPr id="9" name="Rectangle 8">
            <a:extLst>
              <a:ext uri="{FF2B5EF4-FFF2-40B4-BE49-F238E27FC236}">
                <a16:creationId xmlns:a16="http://schemas.microsoft.com/office/drawing/2014/main" xmlns="" id="{35A6B5BD-A458-9341-9678-E39889C282A7}"/>
              </a:ext>
            </a:extLst>
          </p:cNvPr>
          <p:cNvSpPr/>
          <p:nvPr userDrawn="1"/>
        </p:nvSpPr>
        <p:spPr>
          <a:xfrm>
            <a:off x="99123" y="2564561"/>
            <a:ext cx="907510" cy="7878179"/>
          </a:xfrm>
          <a:prstGeom prst="rect">
            <a:avLst/>
          </a:prstGeom>
          <a:solidFill>
            <a:srgbClr val="000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0"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1463"/>
          <a:stretch/>
        </p:blipFill>
        <p:spPr bwMode="auto">
          <a:xfrm>
            <a:off x="91252" y="313185"/>
            <a:ext cx="915381" cy="2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Image 10">
            <a:extLst>
              <a:ext uri="{FF2B5EF4-FFF2-40B4-BE49-F238E27FC236}">
                <a16:creationId xmlns:a16="http://schemas.microsoft.com/office/drawing/2014/main" xmlns="" id="{BF9D7943-87C7-3048-A51E-58C66BF4AC58}"/>
              </a:ext>
            </a:extLst>
          </p:cNvPr>
          <p:cNvPicPr>
            <a:picLocks noChangeAspect="1"/>
          </p:cNvPicPr>
          <p:nvPr userDrawn="1"/>
        </p:nvPicPr>
        <p:blipFill rotWithShape="1">
          <a:blip r:embed="rId5">
            <a:extLst>
              <a:ext uri="{28A0092B-C50C-407E-A947-70E740481C1C}">
                <a14:useLocalDpi xmlns:a14="http://schemas.microsoft.com/office/drawing/2010/main"/>
              </a:ext>
            </a:extLst>
          </a:blip>
          <a:srcRect l="24437" t="34342" r="16162" b="14199"/>
          <a:stretch/>
        </p:blipFill>
        <p:spPr>
          <a:xfrm>
            <a:off x="255974" y="9660730"/>
            <a:ext cx="585936" cy="581125"/>
          </a:xfrm>
          <a:prstGeom prst="rect">
            <a:avLst/>
          </a:prstGeom>
        </p:spPr>
      </p:pic>
    </p:spTree>
    <p:extLst>
      <p:ext uri="{BB962C8B-B14F-4D97-AF65-F5344CB8AC3E}">
        <p14:creationId xmlns:p14="http://schemas.microsoft.com/office/powerpoint/2010/main" val="3117588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9ABF9B9-2349-C640-B012-D333A79A4D5B}" type="datetimeFigureOut">
              <a:rPr lang="fr-FR" smtClean="0"/>
              <a:t>27/02/2025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EEAA88-F0E0-2844-8287-EFFD86BF7D59}" type="slidenum">
              <a:rPr lang="fr-FR" smtClean="0"/>
              <a:t>‹N°›</a:t>
            </a:fld>
            <a:endParaRPr lang="fr-FR"/>
          </a:p>
        </p:txBody>
      </p:sp>
      <p:pic>
        <p:nvPicPr>
          <p:cNvPr id="7" name="Image 6"/>
          <p:cNvPicPr>
            <a:picLocks noChangeAspect="1"/>
          </p:cNvPicPr>
          <p:nvPr userDrawn="1"/>
        </p:nvPicPr>
        <p:blipFill>
          <a:blip r:embed="rId2"/>
          <a:stretch>
            <a:fillRect/>
          </a:stretch>
        </p:blipFill>
        <p:spPr>
          <a:xfrm>
            <a:off x="-12332" y="6060"/>
            <a:ext cx="7572007" cy="7676756"/>
          </a:xfrm>
          <a:prstGeom prst="rect">
            <a:avLst/>
          </a:prstGeom>
        </p:spPr>
      </p:pic>
      <p:pic>
        <p:nvPicPr>
          <p:cNvPr id="8" name="Image 7">
            <a:extLst>
              <a:ext uri="{FF2B5EF4-FFF2-40B4-BE49-F238E27FC236}">
                <a16:creationId xmlns:a16="http://schemas.microsoft.com/office/drawing/2014/main" xmlns="" id="{33576AB3-FD4F-9A4F-9CFA-6A03B20A32C1}"/>
              </a:ext>
            </a:extLst>
          </p:cNvPr>
          <p:cNvPicPr>
            <a:picLocks noChangeAspect="1"/>
          </p:cNvPicPr>
          <p:nvPr userDrawn="1"/>
        </p:nvPicPr>
        <p:blipFill>
          <a:blip r:embed="rId3"/>
          <a:stretch>
            <a:fillRect/>
          </a:stretch>
        </p:blipFill>
        <p:spPr>
          <a:xfrm>
            <a:off x="313443" y="9565466"/>
            <a:ext cx="606181" cy="658275"/>
          </a:xfrm>
          <a:prstGeom prst="rect">
            <a:avLst/>
          </a:prstGeom>
        </p:spPr>
      </p:pic>
      <p:sp>
        <p:nvSpPr>
          <p:cNvPr id="9" name="Rectangle 8">
            <a:extLst>
              <a:ext uri="{FF2B5EF4-FFF2-40B4-BE49-F238E27FC236}">
                <a16:creationId xmlns:a16="http://schemas.microsoft.com/office/drawing/2014/main" xmlns="" id="{35A6B5BD-A458-9341-9678-E39889C282A7}"/>
              </a:ext>
            </a:extLst>
          </p:cNvPr>
          <p:cNvSpPr/>
          <p:nvPr userDrawn="1"/>
        </p:nvSpPr>
        <p:spPr>
          <a:xfrm>
            <a:off x="99123" y="2564561"/>
            <a:ext cx="907510" cy="7878179"/>
          </a:xfrm>
          <a:prstGeom prst="rect">
            <a:avLst/>
          </a:prstGeom>
          <a:solidFill>
            <a:srgbClr val="000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0"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1463"/>
          <a:stretch/>
        </p:blipFill>
        <p:spPr bwMode="auto">
          <a:xfrm>
            <a:off x="91252" y="313185"/>
            <a:ext cx="915381" cy="2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Image 10">
            <a:extLst>
              <a:ext uri="{FF2B5EF4-FFF2-40B4-BE49-F238E27FC236}">
                <a16:creationId xmlns:a16="http://schemas.microsoft.com/office/drawing/2014/main" xmlns="" id="{BF9D7943-87C7-3048-A51E-58C66BF4AC58}"/>
              </a:ext>
            </a:extLst>
          </p:cNvPr>
          <p:cNvPicPr>
            <a:picLocks noChangeAspect="1"/>
          </p:cNvPicPr>
          <p:nvPr userDrawn="1"/>
        </p:nvPicPr>
        <p:blipFill rotWithShape="1">
          <a:blip r:embed="rId5">
            <a:extLst>
              <a:ext uri="{28A0092B-C50C-407E-A947-70E740481C1C}">
                <a14:useLocalDpi xmlns:a14="http://schemas.microsoft.com/office/drawing/2010/main"/>
              </a:ext>
            </a:extLst>
          </a:blip>
          <a:srcRect l="24437" t="34342" r="16162" b="14199"/>
          <a:stretch/>
        </p:blipFill>
        <p:spPr>
          <a:xfrm>
            <a:off x="255974" y="9660730"/>
            <a:ext cx="585936" cy="581125"/>
          </a:xfrm>
          <a:prstGeom prst="rect">
            <a:avLst/>
          </a:prstGeom>
        </p:spPr>
      </p:pic>
    </p:spTree>
    <p:extLst>
      <p:ext uri="{BB962C8B-B14F-4D97-AF65-F5344CB8AC3E}">
        <p14:creationId xmlns:p14="http://schemas.microsoft.com/office/powerpoint/2010/main" val="2163053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9ABF9B9-2349-C640-B012-D333A79A4D5B}" type="datetimeFigureOut">
              <a:rPr lang="fr-FR" smtClean="0"/>
              <a:t>27/02/2025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EEAA88-F0E0-2844-8287-EFFD86BF7D59}" type="slidenum">
              <a:rPr lang="fr-FR" smtClean="0"/>
              <a:t>‹N°›</a:t>
            </a:fld>
            <a:endParaRPr lang="fr-FR"/>
          </a:p>
        </p:txBody>
      </p:sp>
      <p:pic>
        <p:nvPicPr>
          <p:cNvPr id="7" name="Image 6"/>
          <p:cNvPicPr>
            <a:picLocks noChangeAspect="1"/>
          </p:cNvPicPr>
          <p:nvPr userDrawn="1"/>
        </p:nvPicPr>
        <p:blipFill>
          <a:blip r:embed="rId2"/>
          <a:stretch>
            <a:fillRect/>
          </a:stretch>
        </p:blipFill>
        <p:spPr>
          <a:xfrm>
            <a:off x="-12332" y="6060"/>
            <a:ext cx="7572007" cy="7676756"/>
          </a:xfrm>
          <a:prstGeom prst="rect">
            <a:avLst/>
          </a:prstGeom>
        </p:spPr>
      </p:pic>
      <p:pic>
        <p:nvPicPr>
          <p:cNvPr id="8" name="Image 7">
            <a:extLst>
              <a:ext uri="{FF2B5EF4-FFF2-40B4-BE49-F238E27FC236}">
                <a16:creationId xmlns:a16="http://schemas.microsoft.com/office/drawing/2014/main" xmlns="" id="{33576AB3-FD4F-9A4F-9CFA-6A03B20A32C1}"/>
              </a:ext>
            </a:extLst>
          </p:cNvPr>
          <p:cNvPicPr>
            <a:picLocks noChangeAspect="1"/>
          </p:cNvPicPr>
          <p:nvPr userDrawn="1"/>
        </p:nvPicPr>
        <p:blipFill>
          <a:blip r:embed="rId3"/>
          <a:stretch>
            <a:fillRect/>
          </a:stretch>
        </p:blipFill>
        <p:spPr>
          <a:xfrm>
            <a:off x="313443" y="9565466"/>
            <a:ext cx="606181" cy="658275"/>
          </a:xfrm>
          <a:prstGeom prst="rect">
            <a:avLst/>
          </a:prstGeom>
        </p:spPr>
      </p:pic>
      <p:sp>
        <p:nvSpPr>
          <p:cNvPr id="9" name="Rectangle 8">
            <a:extLst>
              <a:ext uri="{FF2B5EF4-FFF2-40B4-BE49-F238E27FC236}">
                <a16:creationId xmlns:a16="http://schemas.microsoft.com/office/drawing/2014/main" xmlns="" id="{35A6B5BD-A458-9341-9678-E39889C282A7}"/>
              </a:ext>
            </a:extLst>
          </p:cNvPr>
          <p:cNvSpPr/>
          <p:nvPr userDrawn="1"/>
        </p:nvSpPr>
        <p:spPr>
          <a:xfrm>
            <a:off x="99123" y="2564561"/>
            <a:ext cx="907510" cy="7878179"/>
          </a:xfrm>
          <a:prstGeom prst="rect">
            <a:avLst/>
          </a:prstGeom>
          <a:solidFill>
            <a:srgbClr val="000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0"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1463"/>
          <a:stretch/>
        </p:blipFill>
        <p:spPr bwMode="auto">
          <a:xfrm>
            <a:off x="91252" y="313185"/>
            <a:ext cx="915381" cy="2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Image 10">
            <a:extLst>
              <a:ext uri="{FF2B5EF4-FFF2-40B4-BE49-F238E27FC236}">
                <a16:creationId xmlns:a16="http://schemas.microsoft.com/office/drawing/2014/main" xmlns="" id="{BF9D7943-87C7-3048-A51E-58C66BF4AC58}"/>
              </a:ext>
            </a:extLst>
          </p:cNvPr>
          <p:cNvPicPr>
            <a:picLocks noChangeAspect="1"/>
          </p:cNvPicPr>
          <p:nvPr userDrawn="1"/>
        </p:nvPicPr>
        <p:blipFill rotWithShape="1">
          <a:blip r:embed="rId5">
            <a:extLst>
              <a:ext uri="{28A0092B-C50C-407E-A947-70E740481C1C}">
                <a14:useLocalDpi xmlns:a14="http://schemas.microsoft.com/office/drawing/2010/main"/>
              </a:ext>
            </a:extLst>
          </a:blip>
          <a:srcRect l="24437" t="34342" r="16162" b="14199"/>
          <a:stretch/>
        </p:blipFill>
        <p:spPr>
          <a:xfrm>
            <a:off x="255974" y="9660730"/>
            <a:ext cx="585936" cy="581125"/>
          </a:xfrm>
          <a:prstGeom prst="rect">
            <a:avLst/>
          </a:prstGeom>
        </p:spPr>
      </p:pic>
    </p:spTree>
    <p:extLst>
      <p:ext uri="{BB962C8B-B14F-4D97-AF65-F5344CB8AC3E}">
        <p14:creationId xmlns:p14="http://schemas.microsoft.com/office/powerpoint/2010/main" val="2243543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9ABF9B9-2349-C640-B012-D333A79A4D5B}" type="datetimeFigureOut">
              <a:rPr lang="fr-FR" smtClean="0"/>
              <a:t>27/02/2025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EEAA88-F0E0-2844-8287-EFFD86BF7D59}" type="slidenum">
              <a:rPr lang="fr-FR" smtClean="0"/>
              <a:t>‹N°›</a:t>
            </a:fld>
            <a:endParaRPr lang="fr-FR"/>
          </a:p>
        </p:txBody>
      </p:sp>
      <p:pic>
        <p:nvPicPr>
          <p:cNvPr id="7" name="Image 6"/>
          <p:cNvPicPr>
            <a:picLocks noChangeAspect="1"/>
          </p:cNvPicPr>
          <p:nvPr userDrawn="1"/>
        </p:nvPicPr>
        <p:blipFill>
          <a:blip r:embed="rId2"/>
          <a:stretch>
            <a:fillRect/>
          </a:stretch>
        </p:blipFill>
        <p:spPr>
          <a:xfrm>
            <a:off x="-12332" y="6060"/>
            <a:ext cx="7572007" cy="7676756"/>
          </a:xfrm>
          <a:prstGeom prst="rect">
            <a:avLst/>
          </a:prstGeom>
        </p:spPr>
      </p:pic>
      <p:pic>
        <p:nvPicPr>
          <p:cNvPr id="8" name="Image 7">
            <a:extLst>
              <a:ext uri="{FF2B5EF4-FFF2-40B4-BE49-F238E27FC236}">
                <a16:creationId xmlns:a16="http://schemas.microsoft.com/office/drawing/2014/main" xmlns="" id="{33576AB3-FD4F-9A4F-9CFA-6A03B20A32C1}"/>
              </a:ext>
            </a:extLst>
          </p:cNvPr>
          <p:cNvPicPr>
            <a:picLocks noChangeAspect="1"/>
          </p:cNvPicPr>
          <p:nvPr userDrawn="1"/>
        </p:nvPicPr>
        <p:blipFill>
          <a:blip r:embed="rId3"/>
          <a:stretch>
            <a:fillRect/>
          </a:stretch>
        </p:blipFill>
        <p:spPr>
          <a:xfrm>
            <a:off x="313443" y="9565466"/>
            <a:ext cx="606181" cy="658275"/>
          </a:xfrm>
          <a:prstGeom prst="rect">
            <a:avLst/>
          </a:prstGeom>
        </p:spPr>
      </p:pic>
      <p:sp>
        <p:nvSpPr>
          <p:cNvPr id="9" name="Rectangle 8">
            <a:extLst>
              <a:ext uri="{FF2B5EF4-FFF2-40B4-BE49-F238E27FC236}">
                <a16:creationId xmlns:a16="http://schemas.microsoft.com/office/drawing/2014/main" xmlns="" id="{35A6B5BD-A458-9341-9678-E39889C282A7}"/>
              </a:ext>
            </a:extLst>
          </p:cNvPr>
          <p:cNvSpPr/>
          <p:nvPr userDrawn="1"/>
        </p:nvSpPr>
        <p:spPr>
          <a:xfrm>
            <a:off x="99123" y="2564561"/>
            <a:ext cx="907510" cy="7878179"/>
          </a:xfrm>
          <a:prstGeom prst="rect">
            <a:avLst/>
          </a:prstGeom>
          <a:solidFill>
            <a:srgbClr val="000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0"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1463"/>
          <a:stretch/>
        </p:blipFill>
        <p:spPr bwMode="auto">
          <a:xfrm>
            <a:off x="91252" y="313185"/>
            <a:ext cx="915381" cy="2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Image 10">
            <a:extLst>
              <a:ext uri="{FF2B5EF4-FFF2-40B4-BE49-F238E27FC236}">
                <a16:creationId xmlns:a16="http://schemas.microsoft.com/office/drawing/2014/main" xmlns="" id="{BF9D7943-87C7-3048-A51E-58C66BF4AC58}"/>
              </a:ext>
            </a:extLst>
          </p:cNvPr>
          <p:cNvPicPr>
            <a:picLocks noChangeAspect="1"/>
          </p:cNvPicPr>
          <p:nvPr userDrawn="1"/>
        </p:nvPicPr>
        <p:blipFill rotWithShape="1">
          <a:blip r:embed="rId5">
            <a:extLst>
              <a:ext uri="{28A0092B-C50C-407E-A947-70E740481C1C}">
                <a14:useLocalDpi xmlns:a14="http://schemas.microsoft.com/office/drawing/2010/main"/>
              </a:ext>
            </a:extLst>
          </a:blip>
          <a:srcRect l="24437" t="34342" r="16162" b="14199"/>
          <a:stretch/>
        </p:blipFill>
        <p:spPr>
          <a:xfrm>
            <a:off x="255974" y="9660730"/>
            <a:ext cx="585936" cy="581125"/>
          </a:xfrm>
          <a:prstGeom prst="rect">
            <a:avLst/>
          </a:prstGeom>
        </p:spPr>
      </p:pic>
    </p:spTree>
    <p:extLst>
      <p:ext uri="{BB962C8B-B14F-4D97-AF65-F5344CB8AC3E}">
        <p14:creationId xmlns:p14="http://schemas.microsoft.com/office/powerpoint/2010/main" val="1890545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9ABF9B9-2349-C640-B012-D333A79A4D5B}" type="datetimeFigureOut">
              <a:rPr lang="fr-FR" smtClean="0"/>
              <a:t>27/02/2025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AEEAA88-F0E0-2844-8287-EFFD86BF7D59}" type="slidenum">
              <a:rPr lang="fr-FR" smtClean="0"/>
              <a:t>‹N°›</a:t>
            </a:fld>
            <a:endParaRPr lang="fr-FR"/>
          </a:p>
        </p:txBody>
      </p:sp>
      <p:pic>
        <p:nvPicPr>
          <p:cNvPr id="7" name="Image 6"/>
          <p:cNvPicPr>
            <a:picLocks noChangeAspect="1"/>
          </p:cNvPicPr>
          <p:nvPr userDrawn="1"/>
        </p:nvPicPr>
        <p:blipFill>
          <a:blip r:embed="rId2"/>
          <a:stretch>
            <a:fillRect/>
          </a:stretch>
        </p:blipFill>
        <p:spPr>
          <a:xfrm>
            <a:off x="-12332" y="6060"/>
            <a:ext cx="7572007" cy="7676756"/>
          </a:xfrm>
          <a:prstGeom prst="rect">
            <a:avLst/>
          </a:prstGeom>
        </p:spPr>
      </p:pic>
      <p:pic>
        <p:nvPicPr>
          <p:cNvPr id="8" name="Image 7">
            <a:extLst>
              <a:ext uri="{FF2B5EF4-FFF2-40B4-BE49-F238E27FC236}">
                <a16:creationId xmlns:a16="http://schemas.microsoft.com/office/drawing/2014/main" xmlns="" id="{33576AB3-FD4F-9A4F-9CFA-6A03B20A32C1}"/>
              </a:ext>
            </a:extLst>
          </p:cNvPr>
          <p:cNvPicPr>
            <a:picLocks noChangeAspect="1"/>
          </p:cNvPicPr>
          <p:nvPr userDrawn="1"/>
        </p:nvPicPr>
        <p:blipFill>
          <a:blip r:embed="rId3"/>
          <a:stretch>
            <a:fillRect/>
          </a:stretch>
        </p:blipFill>
        <p:spPr>
          <a:xfrm>
            <a:off x="313443" y="9565466"/>
            <a:ext cx="606181" cy="658275"/>
          </a:xfrm>
          <a:prstGeom prst="rect">
            <a:avLst/>
          </a:prstGeom>
        </p:spPr>
      </p:pic>
      <p:sp>
        <p:nvSpPr>
          <p:cNvPr id="9" name="Rectangle 8">
            <a:extLst>
              <a:ext uri="{FF2B5EF4-FFF2-40B4-BE49-F238E27FC236}">
                <a16:creationId xmlns:a16="http://schemas.microsoft.com/office/drawing/2014/main" xmlns="" id="{35A6B5BD-A458-9341-9678-E39889C282A7}"/>
              </a:ext>
            </a:extLst>
          </p:cNvPr>
          <p:cNvSpPr/>
          <p:nvPr userDrawn="1"/>
        </p:nvSpPr>
        <p:spPr>
          <a:xfrm>
            <a:off x="99123" y="2564561"/>
            <a:ext cx="907510" cy="7878179"/>
          </a:xfrm>
          <a:prstGeom prst="rect">
            <a:avLst/>
          </a:prstGeom>
          <a:solidFill>
            <a:srgbClr val="000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0"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1463"/>
          <a:stretch/>
        </p:blipFill>
        <p:spPr bwMode="auto">
          <a:xfrm>
            <a:off x="91252" y="313185"/>
            <a:ext cx="915381" cy="2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Image 10">
            <a:extLst>
              <a:ext uri="{FF2B5EF4-FFF2-40B4-BE49-F238E27FC236}">
                <a16:creationId xmlns:a16="http://schemas.microsoft.com/office/drawing/2014/main" xmlns="" id="{BF9D7943-87C7-3048-A51E-58C66BF4AC58}"/>
              </a:ext>
            </a:extLst>
          </p:cNvPr>
          <p:cNvPicPr>
            <a:picLocks noChangeAspect="1"/>
          </p:cNvPicPr>
          <p:nvPr userDrawn="1"/>
        </p:nvPicPr>
        <p:blipFill rotWithShape="1">
          <a:blip r:embed="rId5">
            <a:extLst>
              <a:ext uri="{28A0092B-C50C-407E-A947-70E740481C1C}">
                <a14:useLocalDpi xmlns:a14="http://schemas.microsoft.com/office/drawing/2010/main"/>
              </a:ext>
            </a:extLst>
          </a:blip>
          <a:srcRect l="24437" t="34342" r="16162" b="14199"/>
          <a:stretch/>
        </p:blipFill>
        <p:spPr>
          <a:xfrm>
            <a:off x="255974" y="9660730"/>
            <a:ext cx="585936" cy="581125"/>
          </a:xfrm>
          <a:prstGeom prst="rect">
            <a:avLst/>
          </a:prstGeom>
        </p:spPr>
      </p:pic>
    </p:spTree>
    <p:extLst>
      <p:ext uri="{BB962C8B-B14F-4D97-AF65-F5344CB8AC3E}">
        <p14:creationId xmlns:p14="http://schemas.microsoft.com/office/powerpoint/2010/main" val="133883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9ABF9B9-2349-C640-B012-D333A79A4D5B}" type="datetimeFigureOut">
              <a:rPr lang="fr-FR" smtClean="0"/>
              <a:t>27/02/2025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AEEAA88-F0E0-2844-8287-EFFD86BF7D59}" type="slidenum">
              <a:rPr lang="fr-FR" smtClean="0"/>
              <a:t>‹N°›</a:t>
            </a:fld>
            <a:endParaRPr lang="fr-FR"/>
          </a:p>
        </p:txBody>
      </p:sp>
      <p:pic>
        <p:nvPicPr>
          <p:cNvPr id="8" name="Image 7"/>
          <p:cNvPicPr>
            <a:picLocks noChangeAspect="1"/>
          </p:cNvPicPr>
          <p:nvPr userDrawn="1"/>
        </p:nvPicPr>
        <p:blipFill>
          <a:blip r:embed="rId2"/>
          <a:stretch>
            <a:fillRect/>
          </a:stretch>
        </p:blipFill>
        <p:spPr>
          <a:xfrm>
            <a:off x="-12332" y="6060"/>
            <a:ext cx="7572007" cy="7676756"/>
          </a:xfrm>
          <a:prstGeom prst="rect">
            <a:avLst/>
          </a:prstGeom>
        </p:spPr>
      </p:pic>
      <p:pic>
        <p:nvPicPr>
          <p:cNvPr id="9" name="Image 8">
            <a:extLst>
              <a:ext uri="{FF2B5EF4-FFF2-40B4-BE49-F238E27FC236}">
                <a16:creationId xmlns:a16="http://schemas.microsoft.com/office/drawing/2014/main" xmlns="" id="{33576AB3-FD4F-9A4F-9CFA-6A03B20A32C1}"/>
              </a:ext>
            </a:extLst>
          </p:cNvPr>
          <p:cNvPicPr>
            <a:picLocks noChangeAspect="1"/>
          </p:cNvPicPr>
          <p:nvPr userDrawn="1"/>
        </p:nvPicPr>
        <p:blipFill>
          <a:blip r:embed="rId3"/>
          <a:stretch>
            <a:fillRect/>
          </a:stretch>
        </p:blipFill>
        <p:spPr>
          <a:xfrm>
            <a:off x="313443" y="9565466"/>
            <a:ext cx="606181" cy="658275"/>
          </a:xfrm>
          <a:prstGeom prst="rect">
            <a:avLst/>
          </a:prstGeom>
        </p:spPr>
      </p:pic>
      <p:sp>
        <p:nvSpPr>
          <p:cNvPr id="10" name="Rectangle 9">
            <a:extLst>
              <a:ext uri="{FF2B5EF4-FFF2-40B4-BE49-F238E27FC236}">
                <a16:creationId xmlns:a16="http://schemas.microsoft.com/office/drawing/2014/main" xmlns="" id="{35A6B5BD-A458-9341-9678-E39889C282A7}"/>
              </a:ext>
            </a:extLst>
          </p:cNvPr>
          <p:cNvSpPr/>
          <p:nvPr userDrawn="1"/>
        </p:nvSpPr>
        <p:spPr>
          <a:xfrm>
            <a:off x="99123" y="2564561"/>
            <a:ext cx="907510" cy="7878179"/>
          </a:xfrm>
          <a:prstGeom prst="rect">
            <a:avLst/>
          </a:prstGeom>
          <a:solidFill>
            <a:srgbClr val="000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1"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1463"/>
          <a:stretch/>
        </p:blipFill>
        <p:spPr bwMode="auto">
          <a:xfrm>
            <a:off x="91252" y="313185"/>
            <a:ext cx="915381" cy="2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Image 11">
            <a:extLst>
              <a:ext uri="{FF2B5EF4-FFF2-40B4-BE49-F238E27FC236}">
                <a16:creationId xmlns:a16="http://schemas.microsoft.com/office/drawing/2014/main" xmlns="" id="{BF9D7943-87C7-3048-A51E-58C66BF4AC58}"/>
              </a:ext>
            </a:extLst>
          </p:cNvPr>
          <p:cNvPicPr>
            <a:picLocks noChangeAspect="1"/>
          </p:cNvPicPr>
          <p:nvPr userDrawn="1"/>
        </p:nvPicPr>
        <p:blipFill rotWithShape="1">
          <a:blip r:embed="rId5">
            <a:extLst>
              <a:ext uri="{28A0092B-C50C-407E-A947-70E740481C1C}">
                <a14:useLocalDpi xmlns:a14="http://schemas.microsoft.com/office/drawing/2010/main"/>
              </a:ext>
            </a:extLst>
          </a:blip>
          <a:srcRect l="24437" t="34342" r="16162" b="14199"/>
          <a:stretch/>
        </p:blipFill>
        <p:spPr>
          <a:xfrm>
            <a:off x="255974" y="9660730"/>
            <a:ext cx="585936" cy="581125"/>
          </a:xfrm>
          <a:prstGeom prst="rect">
            <a:avLst/>
          </a:prstGeom>
        </p:spPr>
      </p:pic>
    </p:spTree>
    <p:extLst>
      <p:ext uri="{BB962C8B-B14F-4D97-AF65-F5344CB8AC3E}">
        <p14:creationId xmlns:p14="http://schemas.microsoft.com/office/powerpoint/2010/main" val="2984033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9ABF9B9-2349-C640-B012-D333A79A4D5B}" type="datetimeFigureOut">
              <a:rPr lang="fr-FR" smtClean="0"/>
              <a:t>27/02/2025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AEEAA88-F0E0-2844-8287-EFFD86BF7D59}" type="slidenum">
              <a:rPr lang="fr-FR" smtClean="0"/>
              <a:t>‹N°›</a:t>
            </a:fld>
            <a:endParaRPr lang="fr-FR"/>
          </a:p>
        </p:txBody>
      </p:sp>
      <p:pic>
        <p:nvPicPr>
          <p:cNvPr id="10" name="Image 9"/>
          <p:cNvPicPr>
            <a:picLocks noChangeAspect="1"/>
          </p:cNvPicPr>
          <p:nvPr userDrawn="1"/>
        </p:nvPicPr>
        <p:blipFill>
          <a:blip r:embed="rId2"/>
          <a:stretch>
            <a:fillRect/>
          </a:stretch>
        </p:blipFill>
        <p:spPr>
          <a:xfrm>
            <a:off x="-12332" y="6060"/>
            <a:ext cx="7572007" cy="7676756"/>
          </a:xfrm>
          <a:prstGeom prst="rect">
            <a:avLst/>
          </a:prstGeom>
        </p:spPr>
      </p:pic>
      <p:pic>
        <p:nvPicPr>
          <p:cNvPr id="11" name="Image 10">
            <a:extLst>
              <a:ext uri="{FF2B5EF4-FFF2-40B4-BE49-F238E27FC236}">
                <a16:creationId xmlns:a16="http://schemas.microsoft.com/office/drawing/2014/main" xmlns="" id="{33576AB3-FD4F-9A4F-9CFA-6A03B20A32C1}"/>
              </a:ext>
            </a:extLst>
          </p:cNvPr>
          <p:cNvPicPr>
            <a:picLocks noChangeAspect="1"/>
          </p:cNvPicPr>
          <p:nvPr userDrawn="1"/>
        </p:nvPicPr>
        <p:blipFill>
          <a:blip r:embed="rId3"/>
          <a:stretch>
            <a:fillRect/>
          </a:stretch>
        </p:blipFill>
        <p:spPr>
          <a:xfrm>
            <a:off x="313443" y="9565466"/>
            <a:ext cx="606181" cy="658275"/>
          </a:xfrm>
          <a:prstGeom prst="rect">
            <a:avLst/>
          </a:prstGeom>
        </p:spPr>
      </p:pic>
      <p:sp>
        <p:nvSpPr>
          <p:cNvPr id="12" name="Rectangle 11">
            <a:extLst>
              <a:ext uri="{FF2B5EF4-FFF2-40B4-BE49-F238E27FC236}">
                <a16:creationId xmlns:a16="http://schemas.microsoft.com/office/drawing/2014/main" xmlns="" id="{35A6B5BD-A458-9341-9678-E39889C282A7}"/>
              </a:ext>
            </a:extLst>
          </p:cNvPr>
          <p:cNvSpPr/>
          <p:nvPr userDrawn="1"/>
        </p:nvSpPr>
        <p:spPr>
          <a:xfrm>
            <a:off x="99123" y="2564561"/>
            <a:ext cx="907510" cy="7878179"/>
          </a:xfrm>
          <a:prstGeom prst="rect">
            <a:avLst/>
          </a:prstGeom>
          <a:solidFill>
            <a:srgbClr val="000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3"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1463"/>
          <a:stretch/>
        </p:blipFill>
        <p:spPr bwMode="auto">
          <a:xfrm>
            <a:off x="91252" y="313185"/>
            <a:ext cx="915381" cy="2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Image 13">
            <a:extLst>
              <a:ext uri="{FF2B5EF4-FFF2-40B4-BE49-F238E27FC236}">
                <a16:creationId xmlns:a16="http://schemas.microsoft.com/office/drawing/2014/main" xmlns="" id="{BF9D7943-87C7-3048-A51E-58C66BF4AC58}"/>
              </a:ext>
            </a:extLst>
          </p:cNvPr>
          <p:cNvPicPr>
            <a:picLocks noChangeAspect="1"/>
          </p:cNvPicPr>
          <p:nvPr userDrawn="1"/>
        </p:nvPicPr>
        <p:blipFill rotWithShape="1">
          <a:blip r:embed="rId5">
            <a:extLst>
              <a:ext uri="{28A0092B-C50C-407E-A947-70E740481C1C}">
                <a14:useLocalDpi xmlns:a14="http://schemas.microsoft.com/office/drawing/2010/main"/>
              </a:ext>
            </a:extLst>
          </a:blip>
          <a:srcRect l="24437" t="34342" r="16162" b="14199"/>
          <a:stretch/>
        </p:blipFill>
        <p:spPr>
          <a:xfrm>
            <a:off x="255974" y="9660730"/>
            <a:ext cx="585936" cy="581125"/>
          </a:xfrm>
          <a:prstGeom prst="rect">
            <a:avLst/>
          </a:prstGeom>
        </p:spPr>
      </p:pic>
    </p:spTree>
    <p:extLst>
      <p:ext uri="{BB962C8B-B14F-4D97-AF65-F5344CB8AC3E}">
        <p14:creationId xmlns:p14="http://schemas.microsoft.com/office/powerpoint/2010/main" val="2639441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9ABF9B9-2349-C640-B012-D333A79A4D5B}" type="datetimeFigureOut">
              <a:rPr lang="fr-FR" smtClean="0"/>
              <a:t>27/02/2025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AEEAA88-F0E0-2844-8287-EFFD86BF7D59}" type="slidenum">
              <a:rPr lang="fr-FR" smtClean="0"/>
              <a:t>‹N°›</a:t>
            </a:fld>
            <a:endParaRPr lang="fr-FR"/>
          </a:p>
        </p:txBody>
      </p:sp>
      <p:pic>
        <p:nvPicPr>
          <p:cNvPr id="6" name="Image 5"/>
          <p:cNvPicPr>
            <a:picLocks noChangeAspect="1"/>
          </p:cNvPicPr>
          <p:nvPr userDrawn="1"/>
        </p:nvPicPr>
        <p:blipFill>
          <a:blip r:embed="rId2"/>
          <a:stretch>
            <a:fillRect/>
          </a:stretch>
        </p:blipFill>
        <p:spPr>
          <a:xfrm>
            <a:off x="-12332" y="6060"/>
            <a:ext cx="7572007" cy="7676756"/>
          </a:xfrm>
          <a:prstGeom prst="rect">
            <a:avLst/>
          </a:prstGeom>
        </p:spPr>
      </p:pic>
      <p:pic>
        <p:nvPicPr>
          <p:cNvPr id="7" name="Image 6">
            <a:extLst>
              <a:ext uri="{FF2B5EF4-FFF2-40B4-BE49-F238E27FC236}">
                <a16:creationId xmlns:a16="http://schemas.microsoft.com/office/drawing/2014/main" xmlns="" id="{33576AB3-FD4F-9A4F-9CFA-6A03B20A32C1}"/>
              </a:ext>
            </a:extLst>
          </p:cNvPr>
          <p:cNvPicPr>
            <a:picLocks noChangeAspect="1"/>
          </p:cNvPicPr>
          <p:nvPr userDrawn="1"/>
        </p:nvPicPr>
        <p:blipFill>
          <a:blip r:embed="rId3"/>
          <a:stretch>
            <a:fillRect/>
          </a:stretch>
        </p:blipFill>
        <p:spPr>
          <a:xfrm>
            <a:off x="313443" y="9565466"/>
            <a:ext cx="606181" cy="658275"/>
          </a:xfrm>
          <a:prstGeom prst="rect">
            <a:avLst/>
          </a:prstGeom>
        </p:spPr>
      </p:pic>
      <p:sp>
        <p:nvSpPr>
          <p:cNvPr id="8" name="Rectangle 7">
            <a:extLst>
              <a:ext uri="{FF2B5EF4-FFF2-40B4-BE49-F238E27FC236}">
                <a16:creationId xmlns:a16="http://schemas.microsoft.com/office/drawing/2014/main" xmlns="" id="{35A6B5BD-A458-9341-9678-E39889C282A7}"/>
              </a:ext>
            </a:extLst>
          </p:cNvPr>
          <p:cNvSpPr/>
          <p:nvPr userDrawn="1"/>
        </p:nvSpPr>
        <p:spPr>
          <a:xfrm>
            <a:off x="99123" y="2564561"/>
            <a:ext cx="907510" cy="7878179"/>
          </a:xfrm>
          <a:prstGeom prst="rect">
            <a:avLst/>
          </a:prstGeom>
          <a:solidFill>
            <a:srgbClr val="000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9"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1463"/>
          <a:stretch/>
        </p:blipFill>
        <p:spPr bwMode="auto">
          <a:xfrm>
            <a:off x="91252" y="313185"/>
            <a:ext cx="915381" cy="2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Image 9">
            <a:extLst>
              <a:ext uri="{FF2B5EF4-FFF2-40B4-BE49-F238E27FC236}">
                <a16:creationId xmlns:a16="http://schemas.microsoft.com/office/drawing/2014/main" xmlns="" id="{BF9D7943-87C7-3048-A51E-58C66BF4AC58}"/>
              </a:ext>
            </a:extLst>
          </p:cNvPr>
          <p:cNvPicPr>
            <a:picLocks noChangeAspect="1"/>
          </p:cNvPicPr>
          <p:nvPr userDrawn="1"/>
        </p:nvPicPr>
        <p:blipFill rotWithShape="1">
          <a:blip r:embed="rId5">
            <a:extLst>
              <a:ext uri="{28A0092B-C50C-407E-A947-70E740481C1C}">
                <a14:useLocalDpi xmlns:a14="http://schemas.microsoft.com/office/drawing/2010/main"/>
              </a:ext>
            </a:extLst>
          </a:blip>
          <a:srcRect l="24437" t="34342" r="16162" b="14199"/>
          <a:stretch/>
        </p:blipFill>
        <p:spPr>
          <a:xfrm>
            <a:off x="255974" y="9660730"/>
            <a:ext cx="585936" cy="581125"/>
          </a:xfrm>
          <a:prstGeom prst="rect">
            <a:avLst/>
          </a:prstGeom>
        </p:spPr>
      </p:pic>
    </p:spTree>
    <p:extLst>
      <p:ext uri="{BB962C8B-B14F-4D97-AF65-F5344CB8AC3E}">
        <p14:creationId xmlns:p14="http://schemas.microsoft.com/office/powerpoint/2010/main" val="436080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ABF9B9-2349-C640-B012-D333A79A4D5B}" type="datetimeFigureOut">
              <a:rPr lang="fr-FR" smtClean="0"/>
              <a:t>27/02/2025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AEEAA88-F0E0-2844-8287-EFFD86BF7D59}" type="slidenum">
              <a:rPr lang="fr-FR" smtClean="0"/>
              <a:t>‹N°›</a:t>
            </a:fld>
            <a:endParaRPr lang="fr-FR"/>
          </a:p>
        </p:txBody>
      </p:sp>
      <p:pic>
        <p:nvPicPr>
          <p:cNvPr id="5" name="Image 4"/>
          <p:cNvPicPr>
            <a:picLocks noChangeAspect="1"/>
          </p:cNvPicPr>
          <p:nvPr userDrawn="1"/>
        </p:nvPicPr>
        <p:blipFill>
          <a:blip r:embed="rId2"/>
          <a:stretch>
            <a:fillRect/>
          </a:stretch>
        </p:blipFill>
        <p:spPr>
          <a:xfrm>
            <a:off x="-12332" y="6060"/>
            <a:ext cx="7572007" cy="7676756"/>
          </a:xfrm>
          <a:prstGeom prst="rect">
            <a:avLst/>
          </a:prstGeom>
        </p:spPr>
      </p:pic>
      <p:pic>
        <p:nvPicPr>
          <p:cNvPr id="6" name="Image 5">
            <a:extLst>
              <a:ext uri="{FF2B5EF4-FFF2-40B4-BE49-F238E27FC236}">
                <a16:creationId xmlns:a16="http://schemas.microsoft.com/office/drawing/2014/main" xmlns="" id="{33576AB3-FD4F-9A4F-9CFA-6A03B20A32C1}"/>
              </a:ext>
            </a:extLst>
          </p:cNvPr>
          <p:cNvPicPr>
            <a:picLocks noChangeAspect="1"/>
          </p:cNvPicPr>
          <p:nvPr userDrawn="1"/>
        </p:nvPicPr>
        <p:blipFill>
          <a:blip r:embed="rId3"/>
          <a:stretch>
            <a:fillRect/>
          </a:stretch>
        </p:blipFill>
        <p:spPr>
          <a:xfrm>
            <a:off x="313443" y="9565466"/>
            <a:ext cx="606181" cy="658275"/>
          </a:xfrm>
          <a:prstGeom prst="rect">
            <a:avLst/>
          </a:prstGeom>
        </p:spPr>
      </p:pic>
      <p:sp>
        <p:nvSpPr>
          <p:cNvPr id="7" name="Rectangle 6">
            <a:extLst>
              <a:ext uri="{FF2B5EF4-FFF2-40B4-BE49-F238E27FC236}">
                <a16:creationId xmlns:a16="http://schemas.microsoft.com/office/drawing/2014/main" xmlns="" id="{35A6B5BD-A458-9341-9678-E39889C282A7}"/>
              </a:ext>
            </a:extLst>
          </p:cNvPr>
          <p:cNvSpPr/>
          <p:nvPr userDrawn="1"/>
        </p:nvSpPr>
        <p:spPr>
          <a:xfrm>
            <a:off x="99123" y="2564561"/>
            <a:ext cx="907510" cy="7878179"/>
          </a:xfrm>
          <a:prstGeom prst="rect">
            <a:avLst/>
          </a:prstGeom>
          <a:solidFill>
            <a:srgbClr val="000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8"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1463"/>
          <a:stretch/>
        </p:blipFill>
        <p:spPr bwMode="auto">
          <a:xfrm>
            <a:off x="91252" y="313185"/>
            <a:ext cx="915381" cy="2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Image 8">
            <a:extLst>
              <a:ext uri="{FF2B5EF4-FFF2-40B4-BE49-F238E27FC236}">
                <a16:creationId xmlns:a16="http://schemas.microsoft.com/office/drawing/2014/main" xmlns="" id="{BF9D7943-87C7-3048-A51E-58C66BF4AC58}"/>
              </a:ext>
            </a:extLst>
          </p:cNvPr>
          <p:cNvPicPr>
            <a:picLocks noChangeAspect="1"/>
          </p:cNvPicPr>
          <p:nvPr userDrawn="1"/>
        </p:nvPicPr>
        <p:blipFill rotWithShape="1">
          <a:blip r:embed="rId5">
            <a:extLst>
              <a:ext uri="{28A0092B-C50C-407E-A947-70E740481C1C}">
                <a14:useLocalDpi xmlns:a14="http://schemas.microsoft.com/office/drawing/2010/main"/>
              </a:ext>
            </a:extLst>
          </a:blip>
          <a:srcRect l="24437" t="34342" r="16162" b="14199"/>
          <a:stretch/>
        </p:blipFill>
        <p:spPr>
          <a:xfrm>
            <a:off x="255974" y="9660730"/>
            <a:ext cx="585936" cy="581125"/>
          </a:xfrm>
          <a:prstGeom prst="rect">
            <a:avLst/>
          </a:prstGeom>
        </p:spPr>
      </p:pic>
    </p:spTree>
    <p:extLst>
      <p:ext uri="{BB962C8B-B14F-4D97-AF65-F5344CB8AC3E}">
        <p14:creationId xmlns:p14="http://schemas.microsoft.com/office/powerpoint/2010/main" val="1973655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9ABF9B9-2349-C640-B012-D333A79A4D5B}" type="datetimeFigureOut">
              <a:rPr lang="fr-FR" smtClean="0"/>
              <a:t>27/02/2025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AEEAA88-F0E0-2844-8287-EFFD86BF7D59}" type="slidenum">
              <a:rPr lang="fr-FR" smtClean="0"/>
              <a:t>‹N°›</a:t>
            </a:fld>
            <a:endParaRPr lang="fr-FR"/>
          </a:p>
        </p:txBody>
      </p:sp>
      <p:pic>
        <p:nvPicPr>
          <p:cNvPr id="8" name="Image 7"/>
          <p:cNvPicPr>
            <a:picLocks noChangeAspect="1"/>
          </p:cNvPicPr>
          <p:nvPr userDrawn="1"/>
        </p:nvPicPr>
        <p:blipFill>
          <a:blip r:embed="rId2"/>
          <a:stretch>
            <a:fillRect/>
          </a:stretch>
        </p:blipFill>
        <p:spPr>
          <a:xfrm>
            <a:off x="-12332" y="6060"/>
            <a:ext cx="7572007" cy="7676756"/>
          </a:xfrm>
          <a:prstGeom prst="rect">
            <a:avLst/>
          </a:prstGeom>
        </p:spPr>
      </p:pic>
      <p:pic>
        <p:nvPicPr>
          <p:cNvPr id="9" name="Image 8">
            <a:extLst>
              <a:ext uri="{FF2B5EF4-FFF2-40B4-BE49-F238E27FC236}">
                <a16:creationId xmlns:a16="http://schemas.microsoft.com/office/drawing/2014/main" xmlns="" id="{33576AB3-FD4F-9A4F-9CFA-6A03B20A32C1}"/>
              </a:ext>
            </a:extLst>
          </p:cNvPr>
          <p:cNvPicPr>
            <a:picLocks noChangeAspect="1"/>
          </p:cNvPicPr>
          <p:nvPr userDrawn="1"/>
        </p:nvPicPr>
        <p:blipFill>
          <a:blip r:embed="rId3"/>
          <a:stretch>
            <a:fillRect/>
          </a:stretch>
        </p:blipFill>
        <p:spPr>
          <a:xfrm>
            <a:off x="313443" y="9565466"/>
            <a:ext cx="606181" cy="658275"/>
          </a:xfrm>
          <a:prstGeom prst="rect">
            <a:avLst/>
          </a:prstGeom>
        </p:spPr>
      </p:pic>
      <p:sp>
        <p:nvSpPr>
          <p:cNvPr id="10" name="Rectangle 9">
            <a:extLst>
              <a:ext uri="{FF2B5EF4-FFF2-40B4-BE49-F238E27FC236}">
                <a16:creationId xmlns:a16="http://schemas.microsoft.com/office/drawing/2014/main" xmlns="" id="{35A6B5BD-A458-9341-9678-E39889C282A7}"/>
              </a:ext>
            </a:extLst>
          </p:cNvPr>
          <p:cNvSpPr/>
          <p:nvPr userDrawn="1"/>
        </p:nvSpPr>
        <p:spPr>
          <a:xfrm>
            <a:off x="99123" y="2564561"/>
            <a:ext cx="907510" cy="7878179"/>
          </a:xfrm>
          <a:prstGeom prst="rect">
            <a:avLst/>
          </a:prstGeom>
          <a:solidFill>
            <a:srgbClr val="000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1"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1463"/>
          <a:stretch/>
        </p:blipFill>
        <p:spPr bwMode="auto">
          <a:xfrm>
            <a:off x="91252" y="313185"/>
            <a:ext cx="915381" cy="2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Image 11">
            <a:extLst>
              <a:ext uri="{FF2B5EF4-FFF2-40B4-BE49-F238E27FC236}">
                <a16:creationId xmlns:a16="http://schemas.microsoft.com/office/drawing/2014/main" xmlns="" id="{BF9D7943-87C7-3048-A51E-58C66BF4AC58}"/>
              </a:ext>
            </a:extLst>
          </p:cNvPr>
          <p:cNvPicPr>
            <a:picLocks noChangeAspect="1"/>
          </p:cNvPicPr>
          <p:nvPr userDrawn="1"/>
        </p:nvPicPr>
        <p:blipFill rotWithShape="1">
          <a:blip r:embed="rId5">
            <a:extLst>
              <a:ext uri="{28A0092B-C50C-407E-A947-70E740481C1C}">
                <a14:useLocalDpi xmlns:a14="http://schemas.microsoft.com/office/drawing/2010/main"/>
              </a:ext>
            </a:extLst>
          </a:blip>
          <a:srcRect l="24437" t="34342" r="16162" b="14199"/>
          <a:stretch/>
        </p:blipFill>
        <p:spPr>
          <a:xfrm>
            <a:off x="255974" y="9660730"/>
            <a:ext cx="585936" cy="581125"/>
          </a:xfrm>
          <a:prstGeom prst="rect">
            <a:avLst/>
          </a:prstGeom>
        </p:spPr>
      </p:pic>
    </p:spTree>
    <p:extLst>
      <p:ext uri="{BB962C8B-B14F-4D97-AF65-F5344CB8AC3E}">
        <p14:creationId xmlns:p14="http://schemas.microsoft.com/office/powerpoint/2010/main" val="3244070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9ABF9B9-2349-C640-B012-D333A79A4D5B}" type="datetimeFigureOut">
              <a:rPr lang="fr-FR" smtClean="0"/>
              <a:t>27/02/2025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AEEAA88-F0E0-2844-8287-EFFD86BF7D59}" type="slidenum">
              <a:rPr lang="fr-FR" smtClean="0"/>
              <a:t>‹N°›</a:t>
            </a:fld>
            <a:endParaRPr lang="fr-FR"/>
          </a:p>
        </p:txBody>
      </p:sp>
      <p:pic>
        <p:nvPicPr>
          <p:cNvPr id="8" name="Image 7"/>
          <p:cNvPicPr>
            <a:picLocks noChangeAspect="1"/>
          </p:cNvPicPr>
          <p:nvPr userDrawn="1"/>
        </p:nvPicPr>
        <p:blipFill>
          <a:blip r:embed="rId2"/>
          <a:stretch>
            <a:fillRect/>
          </a:stretch>
        </p:blipFill>
        <p:spPr>
          <a:xfrm>
            <a:off x="-12332" y="6060"/>
            <a:ext cx="7572007" cy="7676756"/>
          </a:xfrm>
          <a:prstGeom prst="rect">
            <a:avLst/>
          </a:prstGeom>
        </p:spPr>
      </p:pic>
      <p:pic>
        <p:nvPicPr>
          <p:cNvPr id="9" name="Image 8">
            <a:extLst>
              <a:ext uri="{FF2B5EF4-FFF2-40B4-BE49-F238E27FC236}">
                <a16:creationId xmlns:a16="http://schemas.microsoft.com/office/drawing/2014/main" xmlns="" id="{33576AB3-FD4F-9A4F-9CFA-6A03B20A32C1}"/>
              </a:ext>
            </a:extLst>
          </p:cNvPr>
          <p:cNvPicPr>
            <a:picLocks noChangeAspect="1"/>
          </p:cNvPicPr>
          <p:nvPr userDrawn="1"/>
        </p:nvPicPr>
        <p:blipFill>
          <a:blip r:embed="rId3"/>
          <a:stretch>
            <a:fillRect/>
          </a:stretch>
        </p:blipFill>
        <p:spPr>
          <a:xfrm>
            <a:off x="313443" y="9565466"/>
            <a:ext cx="606181" cy="658275"/>
          </a:xfrm>
          <a:prstGeom prst="rect">
            <a:avLst/>
          </a:prstGeom>
        </p:spPr>
      </p:pic>
      <p:sp>
        <p:nvSpPr>
          <p:cNvPr id="10" name="Rectangle 9">
            <a:extLst>
              <a:ext uri="{FF2B5EF4-FFF2-40B4-BE49-F238E27FC236}">
                <a16:creationId xmlns:a16="http://schemas.microsoft.com/office/drawing/2014/main" xmlns="" id="{35A6B5BD-A458-9341-9678-E39889C282A7}"/>
              </a:ext>
            </a:extLst>
          </p:cNvPr>
          <p:cNvSpPr/>
          <p:nvPr userDrawn="1"/>
        </p:nvSpPr>
        <p:spPr>
          <a:xfrm>
            <a:off x="99123" y="2564561"/>
            <a:ext cx="907510" cy="7878179"/>
          </a:xfrm>
          <a:prstGeom prst="rect">
            <a:avLst/>
          </a:prstGeom>
          <a:solidFill>
            <a:srgbClr val="000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1"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1463"/>
          <a:stretch/>
        </p:blipFill>
        <p:spPr bwMode="auto">
          <a:xfrm>
            <a:off x="91252" y="313185"/>
            <a:ext cx="915381" cy="2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Image 11">
            <a:extLst>
              <a:ext uri="{FF2B5EF4-FFF2-40B4-BE49-F238E27FC236}">
                <a16:creationId xmlns:a16="http://schemas.microsoft.com/office/drawing/2014/main" xmlns="" id="{BF9D7943-87C7-3048-A51E-58C66BF4AC58}"/>
              </a:ext>
            </a:extLst>
          </p:cNvPr>
          <p:cNvPicPr>
            <a:picLocks noChangeAspect="1"/>
          </p:cNvPicPr>
          <p:nvPr userDrawn="1"/>
        </p:nvPicPr>
        <p:blipFill rotWithShape="1">
          <a:blip r:embed="rId5">
            <a:extLst>
              <a:ext uri="{28A0092B-C50C-407E-A947-70E740481C1C}">
                <a14:useLocalDpi xmlns:a14="http://schemas.microsoft.com/office/drawing/2010/main"/>
              </a:ext>
            </a:extLst>
          </a:blip>
          <a:srcRect l="24437" t="34342" r="16162" b="14199"/>
          <a:stretch/>
        </p:blipFill>
        <p:spPr>
          <a:xfrm>
            <a:off x="255974" y="9660730"/>
            <a:ext cx="585936" cy="581125"/>
          </a:xfrm>
          <a:prstGeom prst="rect">
            <a:avLst/>
          </a:prstGeom>
        </p:spPr>
      </p:pic>
    </p:spTree>
    <p:extLst>
      <p:ext uri="{BB962C8B-B14F-4D97-AF65-F5344CB8AC3E}">
        <p14:creationId xmlns:p14="http://schemas.microsoft.com/office/powerpoint/2010/main" val="3860137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89ABF9B9-2349-C640-B012-D333A79A4D5B}" type="datetimeFigureOut">
              <a:rPr lang="fr-FR" smtClean="0"/>
              <a:t>27/02/2025</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6AEEAA88-F0E0-2844-8287-EFFD86BF7D59}" type="slidenum">
              <a:rPr lang="fr-FR" smtClean="0"/>
              <a:t>‹N°›</a:t>
            </a:fld>
            <a:endParaRPr lang="fr-FR"/>
          </a:p>
        </p:txBody>
      </p:sp>
      <p:pic>
        <p:nvPicPr>
          <p:cNvPr id="7" name="Image 6"/>
          <p:cNvPicPr>
            <a:picLocks noChangeAspect="1"/>
          </p:cNvPicPr>
          <p:nvPr userDrawn="1"/>
        </p:nvPicPr>
        <p:blipFill>
          <a:blip r:embed="rId13"/>
          <a:stretch>
            <a:fillRect/>
          </a:stretch>
        </p:blipFill>
        <p:spPr>
          <a:xfrm>
            <a:off x="-12332" y="6060"/>
            <a:ext cx="7572007" cy="7676756"/>
          </a:xfrm>
          <a:prstGeom prst="rect">
            <a:avLst/>
          </a:prstGeom>
        </p:spPr>
      </p:pic>
      <p:pic>
        <p:nvPicPr>
          <p:cNvPr id="12" name="Image 11">
            <a:extLst>
              <a:ext uri="{FF2B5EF4-FFF2-40B4-BE49-F238E27FC236}">
                <a16:creationId xmlns:a16="http://schemas.microsoft.com/office/drawing/2014/main" xmlns="" id="{33576AB3-FD4F-9A4F-9CFA-6A03B20A32C1}"/>
              </a:ext>
            </a:extLst>
          </p:cNvPr>
          <p:cNvPicPr>
            <a:picLocks noChangeAspect="1"/>
          </p:cNvPicPr>
          <p:nvPr userDrawn="1"/>
        </p:nvPicPr>
        <p:blipFill>
          <a:blip r:embed="rId14"/>
          <a:stretch>
            <a:fillRect/>
          </a:stretch>
        </p:blipFill>
        <p:spPr>
          <a:xfrm>
            <a:off x="313443" y="9565466"/>
            <a:ext cx="606181" cy="658275"/>
          </a:xfrm>
          <a:prstGeom prst="rect">
            <a:avLst/>
          </a:prstGeom>
        </p:spPr>
      </p:pic>
      <p:sp>
        <p:nvSpPr>
          <p:cNvPr id="13" name="Rectangle 12">
            <a:extLst>
              <a:ext uri="{FF2B5EF4-FFF2-40B4-BE49-F238E27FC236}">
                <a16:creationId xmlns:a16="http://schemas.microsoft.com/office/drawing/2014/main" xmlns="" id="{35A6B5BD-A458-9341-9678-E39889C282A7}"/>
              </a:ext>
            </a:extLst>
          </p:cNvPr>
          <p:cNvSpPr/>
          <p:nvPr userDrawn="1"/>
        </p:nvSpPr>
        <p:spPr>
          <a:xfrm>
            <a:off x="99123" y="2564561"/>
            <a:ext cx="907510" cy="7878179"/>
          </a:xfrm>
          <a:prstGeom prst="rect">
            <a:avLst/>
          </a:prstGeom>
          <a:solidFill>
            <a:srgbClr val="000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4" name="Picture 2"/>
          <p:cNvPicPr>
            <a:picLocks noChangeAspect="1" noChangeArrowheads="1"/>
          </p:cNvPicPr>
          <p:nvPr userDrawn="1"/>
        </p:nvPicPr>
        <p:blipFill rotWithShape="1">
          <a:blip r:embed="rId15">
            <a:extLst>
              <a:ext uri="{28A0092B-C50C-407E-A947-70E740481C1C}">
                <a14:useLocalDpi xmlns:a14="http://schemas.microsoft.com/office/drawing/2010/main" val="0"/>
              </a:ext>
            </a:extLst>
          </a:blip>
          <a:srcRect b="-1463"/>
          <a:stretch/>
        </p:blipFill>
        <p:spPr bwMode="auto">
          <a:xfrm>
            <a:off x="91252" y="313185"/>
            <a:ext cx="915381" cy="2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Image 14">
            <a:extLst>
              <a:ext uri="{FF2B5EF4-FFF2-40B4-BE49-F238E27FC236}">
                <a16:creationId xmlns:a16="http://schemas.microsoft.com/office/drawing/2014/main" xmlns="" id="{BF9D7943-87C7-3048-A51E-58C66BF4AC58}"/>
              </a:ext>
            </a:extLst>
          </p:cNvPr>
          <p:cNvPicPr>
            <a:picLocks noChangeAspect="1"/>
          </p:cNvPicPr>
          <p:nvPr userDrawn="1"/>
        </p:nvPicPr>
        <p:blipFill rotWithShape="1">
          <a:blip r:embed="rId16">
            <a:extLst>
              <a:ext uri="{28A0092B-C50C-407E-A947-70E740481C1C}">
                <a14:useLocalDpi xmlns:a14="http://schemas.microsoft.com/office/drawing/2010/main"/>
              </a:ext>
            </a:extLst>
          </a:blip>
          <a:srcRect l="24437" t="34342" r="16162" b="14199"/>
          <a:stretch/>
        </p:blipFill>
        <p:spPr>
          <a:xfrm>
            <a:off x="255974" y="9660730"/>
            <a:ext cx="585936" cy="581125"/>
          </a:xfrm>
          <a:prstGeom prst="rect">
            <a:avLst/>
          </a:prstGeom>
        </p:spPr>
      </p:pic>
    </p:spTree>
    <p:extLst>
      <p:ext uri="{BB962C8B-B14F-4D97-AF65-F5344CB8AC3E}">
        <p14:creationId xmlns:p14="http://schemas.microsoft.com/office/powerpoint/2010/main" val="30281258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image" Target="../media/image3.png"/><Relationship Id="rId7"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image" Target="../media/image5.png"/><Relationship Id="rId10" Type="http://schemas.openxmlformats.org/officeDocument/2006/relationships/image" Target="../media/image6.jpeg"/><Relationship Id="rId4" Type="http://schemas.openxmlformats.org/officeDocument/2006/relationships/hyperlink" Target="mailto:syndicat.cfe-cgc-normandie@francetravail.fr" TargetMode="External"/><Relationship Id="rId9" Type="http://schemas.openxmlformats.org/officeDocument/2006/relationships/slide" Target="slide5.xml"/></Relationships>
</file>

<file path=ppt/slides/_rels/slide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bonjour@clients.club-employes.com" TargetMode="External"/><Relationship Id="rId2" Type="http://schemas.openxmlformats.org/officeDocument/2006/relationships/slide" Target="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accueil.pole-emploi.intra:8501/portail/region/r-normandie/generic.jspz?type=inarticle&amp;id=5748421" TargetMode="External"/><Relationship Id="rId2" Type="http://schemas.openxmlformats.org/officeDocument/2006/relationships/slide" Target="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a:extLst>
              <a:ext uri="{FF2B5EF4-FFF2-40B4-BE49-F238E27FC236}">
                <a16:creationId xmlns:a16="http://schemas.microsoft.com/office/drawing/2014/main" xmlns="" id="{E0E442C8-2E4D-354A-9E88-FDA969875234}"/>
              </a:ext>
            </a:extLst>
          </p:cNvPr>
          <p:cNvSpPr txBox="1"/>
          <p:nvPr/>
        </p:nvSpPr>
        <p:spPr>
          <a:xfrm>
            <a:off x="1514231" y="669707"/>
            <a:ext cx="5426304" cy="707886"/>
          </a:xfrm>
          <a:prstGeom prst="rect">
            <a:avLst/>
          </a:prstGeom>
          <a:noFill/>
        </p:spPr>
        <p:txBody>
          <a:bodyPr wrap="square" rtlCol="0">
            <a:spAutoFit/>
          </a:bodyPr>
          <a:lstStyle/>
          <a:p>
            <a:pPr algn="ctr"/>
            <a:r>
              <a:rPr lang="fr-FR" sz="2000" b="1" dirty="0">
                <a:solidFill>
                  <a:srgbClr val="C00000"/>
                </a:solidFill>
                <a:latin typeface="Arial Black" panose="020B0604020202020204" pitchFamily="34" charset="0"/>
                <a:cs typeface="Arial Black" panose="020B0604020202020204" pitchFamily="34" charset="0"/>
              </a:rPr>
              <a:t>Brèves CFE-CGC </a:t>
            </a:r>
            <a:br>
              <a:rPr lang="fr-FR" sz="2000" b="1" dirty="0">
                <a:solidFill>
                  <a:srgbClr val="C00000"/>
                </a:solidFill>
                <a:latin typeface="Arial Black" panose="020B0604020202020204" pitchFamily="34" charset="0"/>
                <a:cs typeface="Arial Black" panose="020B0604020202020204" pitchFamily="34" charset="0"/>
              </a:rPr>
            </a:br>
            <a:r>
              <a:rPr lang="fr-FR" sz="2000" b="1" dirty="0">
                <a:solidFill>
                  <a:srgbClr val="C00000"/>
                </a:solidFill>
                <a:latin typeface="Arial Black" panose="020B0604020202020204" pitchFamily="34" charset="0"/>
                <a:cs typeface="Arial Black" panose="020B0604020202020204" pitchFamily="34" charset="0"/>
              </a:rPr>
              <a:t>du CSE du </a:t>
            </a:r>
            <a:r>
              <a:rPr lang="fr-FR" sz="2000" b="1" dirty="0" smtClean="0">
                <a:solidFill>
                  <a:srgbClr val="C00000"/>
                </a:solidFill>
                <a:latin typeface="Arial Black" panose="020B0604020202020204" pitchFamily="34" charset="0"/>
                <a:cs typeface="Arial Black" panose="020B0604020202020204" pitchFamily="34" charset="0"/>
              </a:rPr>
              <a:t>30 et 31 /01/2025</a:t>
            </a:r>
            <a:endParaRPr lang="fr-FR" sz="2000" b="1" dirty="0">
              <a:solidFill>
                <a:srgbClr val="C00000"/>
              </a:solidFill>
              <a:latin typeface="Arial Black" panose="020B0604020202020204" pitchFamily="34" charset="0"/>
              <a:cs typeface="Arial Black" panose="020B0604020202020204" pitchFamily="34" charset="0"/>
            </a:endParaRPr>
          </a:p>
        </p:txBody>
      </p:sp>
      <p:sp>
        <p:nvSpPr>
          <p:cNvPr id="16" name="ZoneTexte 15">
            <a:extLst>
              <a:ext uri="{FF2B5EF4-FFF2-40B4-BE49-F238E27FC236}">
                <a16:creationId xmlns:a16="http://schemas.microsoft.com/office/drawing/2014/main" xmlns="" id="{3BB9DBEB-BAAD-C848-9B7F-853B998CFCFF}"/>
              </a:ext>
            </a:extLst>
          </p:cNvPr>
          <p:cNvSpPr txBox="1"/>
          <p:nvPr/>
        </p:nvSpPr>
        <p:spPr>
          <a:xfrm>
            <a:off x="6309360" y="154217"/>
            <a:ext cx="1250315" cy="276999"/>
          </a:xfrm>
          <a:prstGeom prst="rect">
            <a:avLst/>
          </a:prstGeom>
          <a:noFill/>
        </p:spPr>
        <p:txBody>
          <a:bodyPr wrap="square" rtlCol="0">
            <a:spAutoFit/>
          </a:bodyPr>
          <a:lstStyle/>
          <a:p>
            <a:pPr algn="r"/>
            <a:r>
              <a:rPr lang="fr-FR" sz="1200" b="1" dirty="0" smtClean="0">
                <a:solidFill>
                  <a:srgbClr val="EA001C"/>
                </a:solidFill>
                <a:latin typeface="Arial" panose="020B0604020202020204" pitchFamily="34" charset="0"/>
                <a:cs typeface="Arial" panose="020B0604020202020204" pitchFamily="34" charset="0"/>
              </a:rPr>
              <a:t>3 février  </a:t>
            </a:r>
            <a:r>
              <a:rPr lang="fr-FR" sz="1200" b="1" dirty="0">
                <a:solidFill>
                  <a:srgbClr val="000B59"/>
                </a:solidFill>
                <a:latin typeface="Arial" panose="020B0604020202020204" pitchFamily="34" charset="0"/>
                <a:cs typeface="Arial" panose="020B0604020202020204" pitchFamily="34" charset="0"/>
              </a:rPr>
              <a:t>2025</a:t>
            </a:r>
          </a:p>
        </p:txBody>
      </p:sp>
      <p:pic>
        <p:nvPicPr>
          <p:cNvPr id="2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1463"/>
          <a:stretch/>
        </p:blipFill>
        <p:spPr bwMode="auto">
          <a:xfrm>
            <a:off x="91252" y="313185"/>
            <a:ext cx="915381" cy="212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à coins arrondis 2"/>
          <p:cNvSpPr/>
          <p:nvPr/>
        </p:nvSpPr>
        <p:spPr>
          <a:xfrm>
            <a:off x="1602980" y="646557"/>
            <a:ext cx="5426304" cy="733592"/>
          </a:xfrm>
          <a:prstGeom prst="roundRect">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à coins arrondis 8"/>
          <p:cNvSpPr/>
          <p:nvPr/>
        </p:nvSpPr>
        <p:spPr>
          <a:xfrm>
            <a:off x="1095383" y="9190049"/>
            <a:ext cx="3132000" cy="1236944"/>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8751" tIns="49375" rIns="98751" bIns="49375" rtlCol="0" anchor="ctr"/>
          <a:lstStyle/>
          <a:p>
            <a:pPr algn="ctr"/>
            <a:r>
              <a:rPr lang="fr-FR" sz="1300" b="1" dirty="0">
                <a:solidFill>
                  <a:srgbClr val="FFFF00"/>
                </a:solidFill>
                <a:effectLst>
                  <a:outerShdw blurRad="50800" dist="38100" algn="tr" rotWithShape="0">
                    <a:prstClr val="black">
                      <a:alpha val="40000"/>
                    </a:prstClr>
                  </a:outerShdw>
                </a:effectLst>
              </a:rPr>
              <a:t> </a:t>
            </a:r>
            <a:r>
              <a:rPr lang="fr-FR" sz="1300" b="1" dirty="0">
                <a:solidFill>
                  <a:srgbClr val="C00000"/>
                </a:solidFill>
                <a:effectLst>
                  <a:outerShdw blurRad="38100" dist="38100" dir="2700000" algn="tl">
                    <a:srgbClr val="000000">
                      <a:alpha val="43137"/>
                    </a:srgbClr>
                  </a:outerShdw>
                </a:effectLst>
              </a:rPr>
              <a:t>Vos élus et représentant au CSE</a:t>
            </a:r>
          </a:p>
          <a:p>
            <a:pPr algn="ctr"/>
            <a:r>
              <a:rPr lang="fr-FR" sz="1300" b="1" dirty="0">
                <a:solidFill>
                  <a:srgbClr val="002060"/>
                </a:solidFill>
              </a:rPr>
              <a:t>Paul FARGUES - Sandrine MARIVOËT</a:t>
            </a:r>
          </a:p>
          <a:p>
            <a:pPr algn="ctr"/>
            <a:r>
              <a:rPr lang="fr-FR" sz="1300" b="1" dirty="0">
                <a:solidFill>
                  <a:srgbClr val="002060"/>
                </a:solidFill>
              </a:rPr>
              <a:t>Cathy CORIS – Frédéric POUCHIN  </a:t>
            </a:r>
            <a:br>
              <a:rPr lang="fr-FR" sz="1300" b="1" dirty="0">
                <a:solidFill>
                  <a:srgbClr val="002060"/>
                </a:solidFill>
              </a:rPr>
            </a:br>
            <a:r>
              <a:rPr lang="fr-FR" sz="1300" b="1" dirty="0">
                <a:solidFill>
                  <a:srgbClr val="002060"/>
                </a:solidFill>
              </a:rPr>
              <a:t>Catherine LECOINTE - Emanuèle BERNAL  </a:t>
            </a:r>
            <a:br>
              <a:rPr lang="fr-FR" sz="1300" b="1" dirty="0">
                <a:solidFill>
                  <a:srgbClr val="002060"/>
                </a:solidFill>
              </a:rPr>
            </a:br>
            <a:r>
              <a:rPr lang="fr-FR" sz="1300" b="1" dirty="0">
                <a:solidFill>
                  <a:srgbClr val="002060"/>
                </a:solidFill>
              </a:rPr>
              <a:t>Rodolphe GODARD – Sebastien BONNIEC</a:t>
            </a:r>
            <a:br>
              <a:rPr lang="fr-FR" sz="1300" b="1" dirty="0">
                <a:solidFill>
                  <a:srgbClr val="002060"/>
                </a:solidFill>
              </a:rPr>
            </a:br>
            <a:r>
              <a:rPr lang="fr-FR" sz="1300" b="1" dirty="0">
                <a:solidFill>
                  <a:srgbClr val="002060"/>
                </a:solidFill>
              </a:rPr>
              <a:t>Vincent BABET</a:t>
            </a:r>
            <a:endParaRPr lang="fr-FR" sz="1300" dirty="0">
              <a:solidFill>
                <a:srgbClr val="002060"/>
              </a:solidFill>
            </a:endParaRPr>
          </a:p>
        </p:txBody>
      </p:sp>
      <p:sp>
        <p:nvSpPr>
          <p:cNvPr id="10" name="Rectangle à coins arrondis 9"/>
          <p:cNvSpPr/>
          <p:nvPr/>
        </p:nvSpPr>
        <p:spPr>
          <a:xfrm>
            <a:off x="4316133" y="9190049"/>
            <a:ext cx="3133203" cy="1254390"/>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8751" tIns="49375" rIns="98751" bIns="49375" rtlCol="0" anchor="ctr"/>
          <a:lstStyle/>
          <a:p>
            <a:pPr algn="ctr"/>
            <a:r>
              <a:rPr lang="fr-FR" sz="1300" b="1" dirty="0">
                <a:solidFill>
                  <a:srgbClr val="C00000"/>
                </a:solidFill>
                <a:effectLst>
                  <a:outerShdw blurRad="38100" dist="38100" dir="2700000" algn="tl">
                    <a:srgbClr val="000000">
                      <a:alpha val="43137"/>
                    </a:srgbClr>
                  </a:outerShdw>
                </a:effectLst>
              </a:rPr>
              <a:t>Prochain CSE : le </a:t>
            </a:r>
            <a:r>
              <a:rPr lang="fr-FR" sz="1300" b="1" dirty="0" smtClean="0">
                <a:solidFill>
                  <a:srgbClr val="C00000"/>
                </a:solidFill>
                <a:effectLst>
                  <a:outerShdw blurRad="38100" dist="38100" dir="2700000" algn="tl">
                    <a:srgbClr val="000000">
                      <a:alpha val="43137"/>
                    </a:srgbClr>
                  </a:outerShdw>
                </a:effectLst>
              </a:rPr>
              <a:t>27 février 2025</a:t>
            </a:r>
            <a:endParaRPr lang="fr-FR" sz="1300" dirty="0">
              <a:solidFill>
                <a:srgbClr val="C00000"/>
              </a:solidFill>
              <a:effectLst>
                <a:outerShdw blurRad="38100" dist="38100" dir="2700000" algn="tl">
                  <a:srgbClr val="000000">
                    <a:alpha val="43137"/>
                  </a:srgbClr>
                </a:outerShdw>
              </a:effectLst>
            </a:endParaRPr>
          </a:p>
          <a:p>
            <a:pPr algn="ctr"/>
            <a:endParaRPr lang="fr-FR" sz="1300" b="1" dirty="0">
              <a:solidFill>
                <a:srgbClr val="002060"/>
              </a:solidFill>
            </a:endParaRPr>
          </a:p>
          <a:p>
            <a:pPr algn="ctr"/>
            <a:r>
              <a:rPr lang="fr-FR" sz="1100" b="1" dirty="0">
                <a:solidFill>
                  <a:srgbClr val="002060"/>
                </a:solidFill>
              </a:rPr>
              <a:t>Des remarques, des questions ? </a:t>
            </a:r>
            <a:br>
              <a:rPr lang="fr-FR" sz="1100" b="1" dirty="0">
                <a:solidFill>
                  <a:srgbClr val="002060"/>
                </a:solidFill>
              </a:rPr>
            </a:br>
            <a:r>
              <a:rPr lang="fr-FR" sz="1100" b="1" dirty="0">
                <a:solidFill>
                  <a:srgbClr val="002060"/>
                </a:solidFill>
              </a:rPr>
              <a:t>Contactez-nous ! </a:t>
            </a:r>
          </a:p>
          <a:p>
            <a:pPr algn="ctr"/>
            <a:r>
              <a:rPr lang="fr-FR" sz="1100" b="1" dirty="0">
                <a:solidFill>
                  <a:srgbClr val="002060"/>
                </a:solidFill>
                <a:hlinkClick r:id="rId4"/>
              </a:rPr>
              <a:t>Syndicat.CFE-CGC-Normandie@francetravail.fr</a:t>
            </a:r>
            <a:endParaRPr lang="fr-FR" sz="1100" dirty="0">
              <a:solidFill>
                <a:srgbClr val="002060"/>
              </a:solidFill>
            </a:endParaRPr>
          </a:p>
        </p:txBody>
      </p:sp>
      <p:pic>
        <p:nvPicPr>
          <p:cNvPr id="26" name="Image 25">
            <a:extLst>
              <a:ext uri="{FF2B5EF4-FFF2-40B4-BE49-F238E27FC236}">
                <a16:creationId xmlns:a16="http://schemas.microsoft.com/office/drawing/2014/main" xmlns="" id="{7B6397C0-FA80-4E49-B769-110E535F824A}"/>
              </a:ext>
            </a:extLst>
          </p:cNvPr>
          <p:cNvPicPr>
            <a:picLocks/>
          </p:cNvPicPr>
          <p:nvPr/>
        </p:nvPicPr>
        <p:blipFill>
          <a:blip r:embed="rId5"/>
          <a:stretch>
            <a:fillRect/>
          </a:stretch>
        </p:blipFill>
        <p:spPr>
          <a:xfrm>
            <a:off x="1191283" y="1682559"/>
            <a:ext cx="1080000" cy="4859230"/>
          </a:xfrm>
          <a:prstGeom prst="rect">
            <a:avLst/>
          </a:prstGeom>
        </p:spPr>
      </p:pic>
      <p:sp>
        <p:nvSpPr>
          <p:cNvPr id="2" name="Rectangle à coins arrondis 1"/>
          <p:cNvSpPr/>
          <p:nvPr/>
        </p:nvSpPr>
        <p:spPr>
          <a:xfrm>
            <a:off x="2455933" y="2415126"/>
            <a:ext cx="4047403" cy="3221454"/>
          </a:xfrm>
          <a:prstGeom prst="wedgeRoundRectCallout">
            <a:avLst>
              <a:gd name="adj1" fmla="val -47894"/>
              <a:gd name="adj2" fmla="val 8485"/>
              <a:gd name="adj3" fmla="val 16667"/>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a:extLst>
              <a:ext uri="{FF2B5EF4-FFF2-40B4-BE49-F238E27FC236}">
                <a16:creationId xmlns:a16="http://schemas.microsoft.com/office/drawing/2014/main" xmlns="" id="{2684C2A3-BC1C-0543-8437-23D9C5D06247}"/>
              </a:ext>
            </a:extLst>
          </p:cNvPr>
          <p:cNvSpPr txBox="1"/>
          <p:nvPr/>
        </p:nvSpPr>
        <p:spPr>
          <a:xfrm>
            <a:off x="2739797" y="2312593"/>
            <a:ext cx="3948189" cy="3754874"/>
          </a:xfrm>
          <a:prstGeom prst="rect">
            <a:avLst/>
          </a:prstGeom>
          <a:noFill/>
        </p:spPr>
        <p:txBody>
          <a:bodyPr wrap="square" rtlCol="0">
            <a:spAutoFit/>
          </a:bodyPr>
          <a:lstStyle/>
          <a:p>
            <a:pPr algn="just"/>
            <a:endParaRPr lang="fr-FR" sz="1400" b="1" dirty="0">
              <a:solidFill>
                <a:srgbClr val="C00000"/>
              </a:solidFill>
              <a:latin typeface="Arial"/>
              <a:ea typeface="Calibri"/>
              <a:cs typeface="Times New Roman"/>
            </a:endParaRPr>
          </a:p>
          <a:p>
            <a:pPr algn="just"/>
            <a:r>
              <a:rPr lang="fr-FR" sz="1400" b="1" dirty="0">
                <a:solidFill>
                  <a:srgbClr val="C00000"/>
                </a:solidFill>
                <a:latin typeface="Arial"/>
                <a:ea typeface="Calibri"/>
                <a:cs typeface="Times New Roman"/>
              </a:rPr>
              <a:t>		</a:t>
            </a:r>
            <a:endParaRPr lang="fr-FR" sz="1400" b="1" u="sng" dirty="0">
              <a:solidFill>
                <a:srgbClr val="0070C0"/>
              </a:solidFill>
              <a:latin typeface="Arial"/>
              <a:ea typeface="Calibri"/>
              <a:cs typeface="Times New Roman"/>
            </a:endParaRPr>
          </a:p>
          <a:p>
            <a:pPr marL="400050" indent="-400050">
              <a:buFont typeface="+mj-lt"/>
              <a:buAutoNum type="romanUcPeriod"/>
            </a:pPr>
            <a:r>
              <a:rPr lang="fr-FR" sz="1400" b="1" u="sng" dirty="0" smtClean="0">
                <a:solidFill>
                  <a:srgbClr val="0070C0"/>
                </a:solidFill>
                <a:latin typeface="Arial"/>
                <a:ea typeface="Calibri"/>
                <a:cs typeface="Times New Roman"/>
                <a:hlinkClick r:id="rId6" action="ppaction://hlinksldjump"/>
              </a:rPr>
              <a:t>Information sur le CRE rénové  </a:t>
            </a:r>
            <a:endParaRPr lang="fr-FR" sz="1400" b="1" u="sng" dirty="0">
              <a:solidFill>
                <a:srgbClr val="0070C0"/>
              </a:solidFill>
              <a:latin typeface="Arial"/>
              <a:ea typeface="Calibri"/>
              <a:cs typeface="Times New Roman"/>
            </a:endParaRPr>
          </a:p>
          <a:p>
            <a:pPr marL="400050" indent="-400050">
              <a:buFont typeface="+mj-lt"/>
              <a:buAutoNum type="romanUcPeriod"/>
            </a:pPr>
            <a:endParaRPr lang="fr-FR" sz="1400" b="1" u="sng" dirty="0">
              <a:solidFill>
                <a:srgbClr val="0070C0"/>
              </a:solidFill>
              <a:latin typeface="Arial"/>
              <a:ea typeface="Calibri"/>
              <a:cs typeface="Times New Roman"/>
            </a:endParaRPr>
          </a:p>
          <a:p>
            <a:pPr marL="400050" indent="-400050">
              <a:buFont typeface="+mj-lt"/>
              <a:buAutoNum type="romanUcPeriod"/>
            </a:pPr>
            <a:r>
              <a:rPr lang="fr-FR" sz="1400" b="1" u="sng" dirty="0" smtClean="0">
                <a:solidFill>
                  <a:srgbClr val="0070C0"/>
                </a:solidFill>
                <a:latin typeface="Arial"/>
                <a:ea typeface="Calibri"/>
                <a:cs typeface="Times New Roman"/>
                <a:hlinkClick r:id="rId7" action="ppaction://hlinksldjump"/>
              </a:rPr>
              <a:t>Information sur modalités de mise en œuvre de l’accompagnement intensif</a:t>
            </a:r>
            <a:endParaRPr lang="fr-FR" sz="1400" b="1" u="sng" dirty="0">
              <a:solidFill>
                <a:srgbClr val="0070C0"/>
              </a:solidFill>
              <a:latin typeface="Arial"/>
              <a:ea typeface="Calibri"/>
              <a:cs typeface="Times New Roman"/>
            </a:endParaRPr>
          </a:p>
          <a:p>
            <a:pPr marL="400050" indent="-400050">
              <a:buFont typeface="+mj-lt"/>
              <a:buAutoNum type="romanUcPeriod"/>
            </a:pPr>
            <a:endParaRPr lang="fr-FR" sz="1400" b="1" u="sng" dirty="0">
              <a:solidFill>
                <a:srgbClr val="0070C0"/>
              </a:solidFill>
              <a:latin typeface="Arial"/>
              <a:ea typeface="Calibri"/>
              <a:cs typeface="Times New Roman"/>
            </a:endParaRPr>
          </a:p>
          <a:p>
            <a:pPr marL="400050" indent="-400050">
              <a:buFont typeface="+mj-lt"/>
              <a:buAutoNum type="romanUcPeriod"/>
            </a:pPr>
            <a:r>
              <a:rPr lang="fr-FR" sz="1400" b="1" u="sng" dirty="0" smtClean="0">
                <a:solidFill>
                  <a:srgbClr val="0070C0"/>
                </a:solidFill>
                <a:latin typeface="Arial"/>
                <a:ea typeface="Calibri"/>
                <a:cs typeface="Times New Roman"/>
                <a:hlinkClick r:id="rId8" action="ppaction://hlinksldjump"/>
              </a:rPr>
              <a:t>Point suivi des projets FT</a:t>
            </a:r>
            <a:endParaRPr lang="fr-FR" sz="1400" b="1" u="sng" dirty="0" smtClean="0">
              <a:solidFill>
                <a:srgbClr val="0070C0"/>
              </a:solidFill>
              <a:latin typeface="Arial"/>
              <a:ea typeface="Calibri"/>
              <a:cs typeface="Times New Roman"/>
            </a:endParaRPr>
          </a:p>
          <a:p>
            <a:pPr marL="400050" indent="-400050">
              <a:buFont typeface="+mj-lt"/>
              <a:buAutoNum type="romanUcPeriod"/>
            </a:pPr>
            <a:endParaRPr lang="fr-FR" sz="1400" b="1" u="sng" dirty="0">
              <a:solidFill>
                <a:srgbClr val="0070C0"/>
              </a:solidFill>
              <a:latin typeface="Arial"/>
              <a:ea typeface="Calibri"/>
              <a:cs typeface="Times New Roman"/>
            </a:endParaRPr>
          </a:p>
          <a:p>
            <a:pPr marL="400050" indent="-400050">
              <a:buFont typeface="+mj-lt"/>
              <a:buAutoNum type="romanUcPeriod"/>
            </a:pPr>
            <a:r>
              <a:rPr lang="fr-FR" sz="1400" b="1" u="sng" dirty="0" smtClean="0">
                <a:solidFill>
                  <a:srgbClr val="0070C0"/>
                </a:solidFill>
                <a:latin typeface="Arial"/>
                <a:ea typeface="Calibri"/>
                <a:cs typeface="Times New Roman"/>
                <a:hlinkClick r:id="rId8" action="ppaction://hlinksldjump"/>
              </a:rPr>
              <a:t>Point RH </a:t>
            </a:r>
            <a:endParaRPr lang="fr-FR" sz="1400" b="1" u="sng" dirty="0" smtClean="0">
              <a:solidFill>
                <a:srgbClr val="0070C0"/>
              </a:solidFill>
              <a:latin typeface="Arial"/>
              <a:ea typeface="Calibri"/>
              <a:cs typeface="Times New Roman"/>
            </a:endParaRPr>
          </a:p>
          <a:p>
            <a:pPr marL="400050" indent="-400050">
              <a:buFont typeface="+mj-lt"/>
              <a:buAutoNum type="romanUcPeriod"/>
            </a:pPr>
            <a:endParaRPr lang="fr-FR" sz="1400" b="1" u="sng" dirty="0">
              <a:solidFill>
                <a:srgbClr val="0070C0"/>
              </a:solidFill>
              <a:latin typeface="Arial"/>
              <a:ea typeface="Calibri"/>
              <a:cs typeface="Times New Roman"/>
            </a:endParaRPr>
          </a:p>
          <a:p>
            <a:pPr marL="400050" indent="-400050">
              <a:buFont typeface="+mj-lt"/>
              <a:buAutoNum type="romanUcPeriod"/>
            </a:pPr>
            <a:r>
              <a:rPr lang="fr-FR" sz="1400" b="1" u="sng" dirty="0" smtClean="0">
                <a:solidFill>
                  <a:srgbClr val="0070C0"/>
                </a:solidFill>
                <a:latin typeface="Arial"/>
                <a:ea typeface="Calibri"/>
                <a:cs typeface="Times New Roman"/>
                <a:hlinkClick r:id="rId9" action="ppaction://hlinksldjump"/>
              </a:rPr>
              <a:t>Informations Œuvres Sociales</a:t>
            </a:r>
            <a:endParaRPr lang="fr-FR" sz="1400" b="1" u="sng" dirty="0">
              <a:solidFill>
                <a:srgbClr val="0070C0"/>
              </a:solidFill>
              <a:latin typeface="Arial"/>
              <a:ea typeface="Calibri"/>
              <a:cs typeface="Times New Roman"/>
            </a:endParaRPr>
          </a:p>
          <a:p>
            <a:pPr marL="400050" indent="-400050">
              <a:buFont typeface="+mj-lt"/>
              <a:buAutoNum type="romanUcPeriod"/>
            </a:pPr>
            <a:endParaRPr lang="fr-FR" sz="1400" b="1" u="sng" dirty="0">
              <a:solidFill>
                <a:srgbClr val="0070C0"/>
              </a:solidFill>
              <a:latin typeface="Arial"/>
              <a:ea typeface="Calibri"/>
              <a:cs typeface="Times New Roman"/>
            </a:endParaRPr>
          </a:p>
          <a:p>
            <a:pPr marL="400050" indent="-400050">
              <a:buFont typeface="+mj-lt"/>
              <a:buAutoNum type="romanUcPeriod"/>
            </a:pPr>
            <a:r>
              <a:rPr lang="fr-FR" sz="1400" b="1" u="sng" dirty="0">
                <a:solidFill>
                  <a:srgbClr val="0070C0"/>
                </a:solidFill>
                <a:latin typeface="Arial"/>
                <a:ea typeface="Calibri"/>
                <a:cs typeface="Times New Roman"/>
                <a:hlinkClick r:id="rId9" action="ppaction://hlinksldjump"/>
              </a:rPr>
              <a:t>Questions de la CFE-CGC</a:t>
            </a:r>
            <a:endParaRPr lang="fr-FR" sz="1400" b="1" u="sng" dirty="0">
              <a:solidFill>
                <a:srgbClr val="0070C0"/>
              </a:solidFill>
              <a:latin typeface="Arial"/>
              <a:ea typeface="Calibri"/>
              <a:cs typeface="Times New Roman"/>
            </a:endParaRPr>
          </a:p>
          <a:p>
            <a:pPr marL="400050" indent="-400050">
              <a:buFont typeface="+mj-lt"/>
              <a:buAutoNum type="romanUcPeriod"/>
            </a:pPr>
            <a:endParaRPr lang="fr-FR" sz="1400" b="1" u="sng" dirty="0">
              <a:solidFill>
                <a:srgbClr val="0070C0"/>
              </a:solidFill>
              <a:latin typeface="Arial"/>
              <a:ea typeface="Calibri"/>
              <a:cs typeface="Times New Roman"/>
            </a:endParaRPr>
          </a:p>
          <a:p>
            <a:pPr marL="400050" indent="-400050" algn="just">
              <a:buFont typeface="+mj-lt"/>
              <a:buAutoNum type="romanUcPeriod"/>
            </a:pPr>
            <a:endParaRPr lang="fr-FR" sz="1400" b="1" dirty="0">
              <a:solidFill>
                <a:srgbClr val="0070C0"/>
              </a:solidFill>
              <a:latin typeface="Arial"/>
              <a:ea typeface="Calibri"/>
              <a:cs typeface="Times New Roman"/>
            </a:endParaRPr>
          </a:p>
          <a:p>
            <a:pPr algn="just"/>
            <a:endParaRPr lang="fr-FR" sz="1400" b="1" dirty="0">
              <a:solidFill>
                <a:srgbClr val="0070C0"/>
              </a:solidFill>
              <a:latin typeface="Arial"/>
              <a:ea typeface="Calibri"/>
              <a:cs typeface="Times New Roman"/>
            </a:endParaRPr>
          </a:p>
        </p:txBody>
      </p:sp>
      <p:pic>
        <p:nvPicPr>
          <p:cNvPr id="15" name="Image 14"/>
          <p:cNvPicPr>
            <a:picLocks noChangeAspect="1"/>
          </p:cNvPicPr>
          <p:nvPr/>
        </p:nvPicPr>
        <p:blipFill rotWithShape="1">
          <a:blip r:embed="rId10" cstate="print">
            <a:extLst>
              <a:ext uri="{28A0092B-C50C-407E-A947-70E740481C1C}">
                <a14:useLocalDpi xmlns:a14="http://schemas.microsoft.com/office/drawing/2010/main" val="0"/>
              </a:ext>
            </a:extLst>
          </a:blip>
          <a:srcRect l="1564" t="26071" r="336" b="8327"/>
          <a:stretch/>
        </p:blipFill>
        <p:spPr>
          <a:xfrm>
            <a:off x="1298331" y="6774698"/>
            <a:ext cx="5858103" cy="1978061"/>
          </a:xfrm>
          <a:prstGeom prst="rect">
            <a:avLst/>
          </a:prstGeom>
        </p:spPr>
      </p:pic>
    </p:spTree>
    <p:extLst>
      <p:ext uri="{BB962C8B-B14F-4D97-AF65-F5344CB8AC3E}">
        <p14:creationId xmlns:p14="http://schemas.microsoft.com/office/powerpoint/2010/main" val="2950367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2684C2A3-BC1C-0543-8437-23D9C5D06247}"/>
              </a:ext>
            </a:extLst>
          </p:cNvPr>
          <p:cNvSpPr txBox="1"/>
          <p:nvPr/>
        </p:nvSpPr>
        <p:spPr>
          <a:xfrm>
            <a:off x="1170777" y="827574"/>
            <a:ext cx="6357288" cy="9633406"/>
          </a:xfrm>
          <a:prstGeom prst="rect">
            <a:avLst/>
          </a:prstGeom>
          <a:noFill/>
        </p:spPr>
        <p:txBody>
          <a:bodyPr wrap="square" rtlCol="0">
            <a:spAutoFit/>
          </a:bodyPr>
          <a:lstStyle/>
          <a:p>
            <a:pPr algn="ctr"/>
            <a:endParaRPr lang="fr-FR" sz="1600" b="1" dirty="0">
              <a:solidFill>
                <a:srgbClr val="C00000"/>
              </a:solidFill>
              <a:latin typeface="Arial"/>
              <a:cs typeface="Times New Roman"/>
            </a:endParaRPr>
          </a:p>
          <a:p>
            <a:pPr algn="ctr"/>
            <a:r>
              <a:rPr lang="fr-FR" b="1" dirty="0" smtClean="0">
                <a:solidFill>
                  <a:srgbClr val="C00000"/>
                </a:solidFill>
                <a:latin typeface="Arial"/>
                <a:cs typeface="Times New Roman"/>
              </a:rPr>
              <a:t>INFORMATION SUR LE CRE RENOVE </a:t>
            </a:r>
          </a:p>
          <a:p>
            <a:pPr algn="ctr"/>
            <a:endParaRPr lang="fr-FR" b="1" dirty="0">
              <a:solidFill>
                <a:srgbClr val="C00000"/>
              </a:solidFill>
              <a:latin typeface="Arial"/>
              <a:ea typeface="Calibri"/>
              <a:cs typeface="Times New Roman"/>
            </a:endParaRPr>
          </a:p>
          <a:p>
            <a:pPr algn="just"/>
            <a:r>
              <a:rPr lang="fr-FR" sz="1400" dirty="0">
                <a:solidFill>
                  <a:srgbClr val="002060"/>
                </a:solidFill>
                <a:latin typeface="Arial" panose="020B0604020202020204" pitchFamily="34" charset="0"/>
                <a:cs typeface="Arial" panose="020B0604020202020204" pitchFamily="34" charset="0"/>
              </a:rPr>
              <a:t>Le CRE « rénové » a pour objectif de mettre en œuvre la loi Plein Emploi en améliorant la manière dont France Travail contrôle les devoirs des demandeurs d'emploi et les engagement pris en matière d'accompagnement. La suppression d'une partie de la gestion de la liste au profit d'un traitement élargi des manquements par les plateformes de contrôle va mécaniquement impacter les volumétries de contrôles à réaliser et conduire France Travail à proposer une nouvelle doctrine de répartition des sources de contrôles. </a:t>
            </a:r>
            <a:endParaRPr lang="fr-FR" sz="1400" dirty="0" smtClean="0">
              <a:solidFill>
                <a:srgbClr val="002060"/>
              </a:solidFill>
              <a:latin typeface="Arial" panose="020B0604020202020204" pitchFamily="34" charset="0"/>
              <a:cs typeface="Arial" panose="020B0604020202020204" pitchFamily="34" charset="0"/>
            </a:endParaRPr>
          </a:p>
          <a:p>
            <a:pPr algn="just"/>
            <a:endParaRPr lang="fr-FR" sz="1400" dirty="0">
              <a:solidFill>
                <a:srgbClr val="002060"/>
              </a:solidFill>
              <a:latin typeface="Arial" panose="020B0604020202020204" pitchFamily="34" charset="0"/>
              <a:cs typeface="Arial" panose="020B0604020202020204" pitchFamily="34" charset="0"/>
            </a:endParaRPr>
          </a:p>
          <a:p>
            <a:pPr algn="just" fontAlgn="base"/>
            <a:r>
              <a:rPr lang="fr-FR" sz="1400" dirty="0">
                <a:solidFill>
                  <a:srgbClr val="002060"/>
                </a:solidFill>
                <a:latin typeface="Arial" panose="020B0604020202020204" pitchFamily="34" charset="0"/>
                <a:cs typeface="Arial" panose="020B0604020202020204" pitchFamily="34" charset="0"/>
              </a:rPr>
              <a:t>Le CRE rénové sera déployé de façon généralisée en Normandie le 1er juin 2025. En 2024, l’objectif de contrôles à réaliser était de 30000 (105%). En 2025, l’objectif de contrôles à réaliser sera de 43700 avec la ventilation suivante : </a:t>
            </a:r>
          </a:p>
          <a:p>
            <a:pPr algn="just" fontAlgn="base"/>
            <a:r>
              <a:rPr lang="fr-FR" sz="1400" dirty="0">
                <a:solidFill>
                  <a:srgbClr val="002060"/>
                </a:solidFill>
                <a:latin typeface="Arial" panose="020B0604020202020204" pitchFamily="34" charset="0"/>
                <a:cs typeface="Arial" panose="020B0604020202020204" pitchFamily="34" charset="0"/>
              </a:rPr>
              <a:t>          - De janvier à fin mai : 12500 contrôles </a:t>
            </a:r>
          </a:p>
          <a:p>
            <a:pPr algn="just" fontAlgn="base"/>
            <a:r>
              <a:rPr lang="fr-FR" sz="1400" dirty="0">
                <a:solidFill>
                  <a:srgbClr val="002060"/>
                </a:solidFill>
                <a:latin typeface="Arial" panose="020B0604020202020204" pitchFamily="34" charset="0"/>
                <a:cs typeface="Arial" panose="020B0604020202020204" pitchFamily="34" charset="0"/>
              </a:rPr>
              <a:t>          - De juin à fin décembre : 31200 contrôles </a:t>
            </a:r>
          </a:p>
          <a:p>
            <a:pPr algn="just" fontAlgn="base"/>
            <a:r>
              <a:rPr lang="fr-FR" sz="1400" dirty="0">
                <a:solidFill>
                  <a:srgbClr val="002060"/>
                </a:solidFill>
                <a:latin typeface="Arial" panose="020B0604020202020204" pitchFamily="34" charset="0"/>
                <a:cs typeface="Arial" panose="020B0604020202020204" pitchFamily="34" charset="0"/>
              </a:rPr>
              <a:t>  </a:t>
            </a:r>
          </a:p>
          <a:p>
            <a:pPr algn="just" fontAlgn="base"/>
            <a:r>
              <a:rPr lang="fr-FR" sz="1400" dirty="0">
                <a:solidFill>
                  <a:srgbClr val="002060"/>
                </a:solidFill>
                <a:latin typeface="Arial" panose="020B0604020202020204" pitchFamily="34" charset="0"/>
                <a:cs typeface="Arial" panose="020B0604020202020204" pitchFamily="34" charset="0"/>
              </a:rPr>
              <a:t>Renfort global de 13 postes de conseillers ventilés entre les plateformes de SER &amp; Caen (6 </a:t>
            </a:r>
            <a:r>
              <a:rPr lang="fr-FR" sz="1400" dirty="0" smtClean="0">
                <a:solidFill>
                  <a:srgbClr val="002060"/>
                </a:solidFill>
                <a:latin typeface="Arial" panose="020B0604020202020204" pitchFamily="34" charset="0"/>
                <a:cs typeface="Arial" panose="020B0604020202020204" pitchFamily="34" charset="0"/>
              </a:rPr>
              <a:t>CDI, 4 </a:t>
            </a:r>
            <a:r>
              <a:rPr lang="fr-FR" sz="1400" dirty="0">
                <a:solidFill>
                  <a:srgbClr val="002060"/>
                </a:solidFill>
                <a:latin typeface="Arial" panose="020B0604020202020204" pitchFamily="34" charset="0"/>
                <a:cs typeface="Arial" panose="020B0604020202020204" pitchFamily="34" charset="0"/>
              </a:rPr>
              <a:t>missions, 3 CDD</a:t>
            </a:r>
            <a:r>
              <a:rPr lang="fr-FR" sz="1400" dirty="0" smtClean="0">
                <a:solidFill>
                  <a:srgbClr val="002060"/>
                </a:solidFill>
                <a:latin typeface="Arial" panose="020B0604020202020204" pitchFamily="34" charset="0"/>
                <a:cs typeface="Arial" panose="020B0604020202020204" pitchFamily="34" charset="0"/>
              </a:rPr>
              <a:t>) dès le 1</a:t>
            </a:r>
            <a:r>
              <a:rPr lang="fr-FR" sz="1400" baseline="30000" dirty="0" smtClean="0">
                <a:solidFill>
                  <a:srgbClr val="002060"/>
                </a:solidFill>
                <a:latin typeface="Arial" panose="020B0604020202020204" pitchFamily="34" charset="0"/>
                <a:cs typeface="Arial" panose="020B0604020202020204" pitchFamily="34" charset="0"/>
              </a:rPr>
              <a:t>er</a:t>
            </a:r>
            <a:r>
              <a:rPr lang="fr-FR" sz="1400" dirty="0" smtClean="0">
                <a:solidFill>
                  <a:srgbClr val="002060"/>
                </a:solidFill>
                <a:latin typeface="Arial" panose="020B0604020202020204" pitchFamily="34" charset="0"/>
                <a:cs typeface="Arial" panose="020B0604020202020204" pitchFamily="34" charset="0"/>
              </a:rPr>
              <a:t> avril.  </a:t>
            </a:r>
            <a:r>
              <a:rPr lang="fr-FR" sz="1400" dirty="0">
                <a:solidFill>
                  <a:srgbClr val="002060"/>
                </a:solidFill>
                <a:latin typeface="Arial" panose="020B0604020202020204" pitchFamily="34" charset="0"/>
                <a:cs typeface="Arial" panose="020B0604020202020204" pitchFamily="34" charset="0"/>
              </a:rPr>
              <a:t>Le parcours de formation sera adapté aux profils recrutés (CDD, CDI, mission). </a:t>
            </a:r>
            <a:endParaRPr lang="fr-FR" sz="1400" dirty="0" smtClean="0">
              <a:solidFill>
                <a:srgbClr val="002060"/>
              </a:solidFill>
              <a:latin typeface="Arial" panose="020B0604020202020204" pitchFamily="34" charset="0"/>
              <a:cs typeface="Arial" panose="020B0604020202020204" pitchFamily="34" charset="0"/>
            </a:endParaRPr>
          </a:p>
          <a:p>
            <a:pPr algn="just" fontAlgn="base"/>
            <a:r>
              <a:rPr lang="fr-FR" sz="1400" dirty="0" smtClean="0">
                <a:solidFill>
                  <a:srgbClr val="002060"/>
                </a:solidFill>
                <a:latin typeface="Arial" panose="020B0604020202020204" pitchFamily="34" charset="0"/>
                <a:cs typeface="Arial" panose="020B0604020202020204" pitchFamily="34" charset="0"/>
              </a:rPr>
              <a:t>Un </a:t>
            </a:r>
            <a:r>
              <a:rPr lang="fr-FR" sz="1400" dirty="0">
                <a:solidFill>
                  <a:srgbClr val="002060"/>
                </a:solidFill>
                <a:latin typeface="Arial" panose="020B0604020202020204" pitchFamily="34" charset="0"/>
                <a:cs typeface="Arial" panose="020B0604020202020204" pitchFamily="34" charset="0"/>
              </a:rPr>
              <a:t>REA </a:t>
            </a:r>
            <a:r>
              <a:rPr lang="fr-FR" sz="1400" dirty="0" smtClean="0">
                <a:solidFill>
                  <a:srgbClr val="002060"/>
                </a:solidFill>
                <a:latin typeface="Arial" panose="020B0604020202020204" pitchFamily="34" charset="0"/>
                <a:cs typeface="Arial" panose="020B0604020202020204" pitchFamily="34" charset="0"/>
              </a:rPr>
              <a:t>(en mission de 9 mois) </a:t>
            </a:r>
            <a:r>
              <a:rPr lang="fr-FR" sz="1400" dirty="0">
                <a:solidFill>
                  <a:srgbClr val="002060"/>
                </a:solidFill>
                <a:latin typeface="Arial" panose="020B0604020202020204" pitchFamily="34" charset="0"/>
                <a:cs typeface="Arial" panose="020B0604020202020204" pitchFamily="34" charset="0"/>
              </a:rPr>
              <a:t>sera recruté au 1er avril pour manager cette nouvelle équipe </a:t>
            </a:r>
            <a:r>
              <a:rPr lang="fr-FR" sz="1400" dirty="0" smtClean="0">
                <a:solidFill>
                  <a:srgbClr val="002060"/>
                </a:solidFill>
                <a:latin typeface="Arial" panose="020B0604020202020204" pitchFamily="34" charset="0"/>
                <a:cs typeface="Arial" panose="020B0604020202020204" pitchFamily="34" charset="0"/>
              </a:rPr>
              <a:t>bi-localisée, </a:t>
            </a:r>
            <a:r>
              <a:rPr lang="fr-FR" sz="1400" dirty="0">
                <a:solidFill>
                  <a:srgbClr val="002060"/>
                </a:solidFill>
                <a:latin typeface="Arial" panose="020B0604020202020204" pitchFamily="34" charset="0"/>
                <a:cs typeface="Arial" panose="020B0604020202020204" pitchFamily="34" charset="0"/>
              </a:rPr>
              <a:t>idéalement sur le site de SER mais cela dépendra des candidatures. Un </a:t>
            </a:r>
            <a:r>
              <a:rPr lang="fr-FR" sz="1400" dirty="0" smtClean="0">
                <a:solidFill>
                  <a:srgbClr val="002060"/>
                </a:solidFill>
                <a:latin typeface="Arial" panose="020B0604020202020204" pitchFamily="34" charset="0"/>
                <a:cs typeface="Arial" panose="020B0604020202020204" pitchFamily="34" charset="0"/>
              </a:rPr>
              <a:t>groupe de travail </a:t>
            </a:r>
            <a:r>
              <a:rPr lang="fr-FR" sz="1400" dirty="0">
                <a:solidFill>
                  <a:srgbClr val="002060"/>
                </a:solidFill>
                <a:latin typeface="Arial" panose="020B0604020202020204" pitchFamily="34" charset="0"/>
                <a:cs typeface="Arial" panose="020B0604020202020204" pitchFamily="34" charset="0"/>
              </a:rPr>
              <a:t>CRE rénové constitué d’agents de la plateforme, des agences et de la DOS, sera mis en place courant mars/avril.</a:t>
            </a:r>
            <a:r>
              <a:rPr lang="fr-FR" dirty="0"/>
              <a:t>  </a:t>
            </a:r>
          </a:p>
          <a:p>
            <a:pPr algn="just" fontAlgn="base"/>
            <a:r>
              <a:rPr lang="fr-FR" sz="1400" dirty="0">
                <a:solidFill>
                  <a:srgbClr val="C00000"/>
                </a:solidFill>
                <a:latin typeface="Arial" panose="020B0604020202020204" pitchFamily="34" charset="0"/>
                <a:cs typeface="Arial" panose="020B0604020202020204" pitchFamily="34" charset="0"/>
              </a:rPr>
              <a:t>Proposition de la CFE-CGC </a:t>
            </a:r>
            <a:r>
              <a:rPr lang="fr-FR" sz="1400" dirty="0" smtClean="0">
                <a:solidFill>
                  <a:srgbClr val="C00000"/>
                </a:solidFill>
                <a:latin typeface="Arial" panose="020B0604020202020204" pitchFamily="34" charset="0"/>
                <a:cs typeface="Arial" panose="020B0604020202020204" pitchFamily="34" charset="0"/>
              </a:rPr>
              <a:t>lors de ce CSE :</a:t>
            </a:r>
            <a:r>
              <a:rPr lang="fr-FR" sz="1400" dirty="0">
                <a:solidFill>
                  <a:srgbClr val="C00000"/>
                </a:solidFill>
                <a:latin typeface="Arial" panose="020B0604020202020204" pitchFamily="34" charset="0"/>
                <a:cs typeface="Arial" panose="020B0604020202020204" pitchFamily="34" charset="0"/>
              </a:rPr>
              <a:t> avant de généraliser le CRE rénové le 1er juin sur tout le territoire normand, mettre en place un pré déploiement dès le mois de mars auprès d’une ou 2 agences par DT afin d’éprouver les nouveaux </a:t>
            </a:r>
            <a:r>
              <a:rPr lang="fr-FR" sz="1400" dirty="0" err="1">
                <a:solidFill>
                  <a:srgbClr val="C00000"/>
                </a:solidFill>
                <a:latin typeface="Arial" panose="020B0604020202020204" pitchFamily="34" charset="0"/>
                <a:cs typeface="Arial" panose="020B0604020202020204" pitchFamily="34" charset="0"/>
              </a:rPr>
              <a:t>process</a:t>
            </a:r>
            <a:r>
              <a:rPr lang="fr-FR" sz="1400" dirty="0">
                <a:solidFill>
                  <a:srgbClr val="C00000"/>
                </a:solidFill>
                <a:latin typeface="Arial" panose="020B0604020202020204" pitchFamily="34" charset="0"/>
                <a:cs typeface="Arial" panose="020B0604020202020204" pitchFamily="34" charset="0"/>
              </a:rPr>
              <a:t> &amp; les adapter si besoin à nos problématiques régionales/territoriales.   </a:t>
            </a:r>
          </a:p>
          <a:p>
            <a:pPr algn="just" fontAlgn="base"/>
            <a:r>
              <a:rPr lang="fr-FR" sz="1400" dirty="0" smtClean="0">
                <a:solidFill>
                  <a:srgbClr val="C00000"/>
                </a:solidFill>
                <a:latin typeface="Arial" panose="020B0604020202020204" pitchFamily="34" charset="0"/>
                <a:cs typeface="Arial" panose="020B0604020202020204" pitchFamily="34" charset="0"/>
              </a:rPr>
              <a:t>Nous alertons également </a:t>
            </a:r>
            <a:r>
              <a:rPr lang="fr-FR" sz="1400" dirty="0">
                <a:solidFill>
                  <a:srgbClr val="C00000"/>
                </a:solidFill>
                <a:latin typeface="Arial" panose="020B0604020202020204" pitchFamily="34" charset="0"/>
                <a:cs typeface="Arial" panose="020B0604020202020204" pitchFamily="34" charset="0"/>
              </a:rPr>
              <a:t>sur le report de charge des -13 postes sur les agences.   </a:t>
            </a:r>
          </a:p>
          <a:p>
            <a:pPr algn="just" fontAlgn="base"/>
            <a:r>
              <a:rPr lang="fr-FR" sz="1400" dirty="0" smtClean="0">
                <a:solidFill>
                  <a:srgbClr val="C00000"/>
                </a:solidFill>
                <a:latin typeface="Arial" panose="020B0604020202020204" pitchFamily="34" charset="0"/>
                <a:cs typeface="Arial" panose="020B0604020202020204" pitchFamily="34" charset="0"/>
              </a:rPr>
              <a:t>Concernant la gestion </a:t>
            </a:r>
            <a:r>
              <a:rPr lang="fr-FR" sz="1400" dirty="0">
                <a:solidFill>
                  <a:srgbClr val="C00000"/>
                </a:solidFill>
                <a:latin typeface="Arial" panose="020B0604020202020204" pitchFamily="34" charset="0"/>
                <a:cs typeface="Arial" panose="020B0604020202020204" pitchFamily="34" charset="0"/>
              </a:rPr>
              <a:t>de la liste en plateforme </a:t>
            </a:r>
            <a:r>
              <a:rPr lang="fr-FR" sz="1400" dirty="0" smtClean="0">
                <a:solidFill>
                  <a:srgbClr val="C00000"/>
                </a:solidFill>
                <a:latin typeface="Arial" panose="020B0604020202020204" pitchFamily="34" charset="0"/>
                <a:cs typeface="Arial" panose="020B0604020202020204" pitchFamily="34" charset="0"/>
              </a:rPr>
              <a:t>le retour </a:t>
            </a:r>
            <a:r>
              <a:rPr lang="fr-FR" sz="1400" dirty="0">
                <a:solidFill>
                  <a:srgbClr val="C00000"/>
                </a:solidFill>
                <a:latin typeface="Arial" panose="020B0604020202020204" pitchFamily="34" charset="0"/>
                <a:cs typeface="Arial" panose="020B0604020202020204" pitchFamily="34" charset="0"/>
              </a:rPr>
              <a:t>de </a:t>
            </a:r>
            <a:r>
              <a:rPr lang="fr-FR" sz="1400" dirty="0" smtClean="0">
                <a:solidFill>
                  <a:srgbClr val="C00000"/>
                </a:solidFill>
                <a:latin typeface="Arial" panose="020B0604020202020204" pitchFamily="34" charset="0"/>
                <a:cs typeface="Arial" panose="020B0604020202020204" pitchFamily="34" charset="0"/>
              </a:rPr>
              <a:t>régions pilotes indique </a:t>
            </a:r>
            <a:r>
              <a:rPr lang="fr-FR" sz="1400" dirty="0">
                <a:solidFill>
                  <a:srgbClr val="C00000"/>
                </a:solidFill>
                <a:latin typeface="Arial" panose="020B0604020202020204" pitchFamily="34" charset="0"/>
                <a:cs typeface="Arial" panose="020B0604020202020204" pitchFamily="34" charset="0"/>
              </a:rPr>
              <a:t>une augmentation de la charge à la plateforme, notamment au niveau de l’ELD.   </a:t>
            </a:r>
          </a:p>
          <a:p>
            <a:pPr algn="just" fontAlgn="base"/>
            <a:r>
              <a:rPr lang="fr-FR" sz="1400" dirty="0">
                <a:solidFill>
                  <a:srgbClr val="C00000"/>
                </a:solidFill>
                <a:latin typeface="Arial" panose="020B0604020202020204" pitchFamily="34" charset="0"/>
                <a:cs typeface="Arial" panose="020B0604020202020204" pitchFamily="34" charset="0"/>
              </a:rPr>
              <a:t>Enfin la CFE-CGC réaffirme qu’il vaut mieux privilégier le recrutement du manager en CDI plutôt qu’en mission de 9 mois : en effet la diffusion de ce poste en CDI le rendra plus attractif.    </a:t>
            </a:r>
          </a:p>
          <a:p>
            <a:pPr algn="just" fontAlgn="base"/>
            <a:r>
              <a:rPr lang="fr-FR" sz="1400" dirty="0">
                <a:solidFill>
                  <a:srgbClr val="C00000"/>
                </a:solidFill>
                <a:latin typeface="Arial" panose="020B0604020202020204" pitchFamily="34" charset="0"/>
                <a:cs typeface="Arial" panose="020B0604020202020204" pitchFamily="34" charset="0"/>
              </a:rPr>
              <a:t>La CFE-CGC sera aussi attentive à ce que la mise en place de ce nouveau dispositif ne bloque pas les progressions et opportunités de carrière des collègues du CRE. </a:t>
            </a:r>
          </a:p>
          <a:p>
            <a:pPr algn="just" fontAlgn="base"/>
            <a:r>
              <a:rPr lang="fr-FR" dirty="0"/>
              <a:t>  </a:t>
            </a:r>
            <a:endParaRPr lang="fr-FR" sz="1300" dirty="0">
              <a:solidFill>
                <a:srgbClr val="EA001C"/>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xmlns="" id="{E0E442C8-2E4D-354A-9E88-FDA969875234}"/>
              </a:ext>
            </a:extLst>
          </p:cNvPr>
          <p:cNvSpPr txBox="1"/>
          <p:nvPr/>
        </p:nvSpPr>
        <p:spPr>
          <a:xfrm>
            <a:off x="2630872" y="330617"/>
            <a:ext cx="3281503" cy="369332"/>
          </a:xfrm>
          <a:prstGeom prst="rect">
            <a:avLst/>
          </a:prstGeom>
          <a:noFill/>
        </p:spPr>
        <p:txBody>
          <a:bodyPr wrap="square" rtlCol="0">
            <a:spAutoFit/>
          </a:bodyPr>
          <a:lstStyle/>
          <a:p>
            <a:pPr algn="ctr"/>
            <a:r>
              <a:rPr lang="fr-FR" b="1" dirty="0">
                <a:solidFill>
                  <a:srgbClr val="C00000"/>
                </a:solidFill>
                <a:latin typeface="Arial Black" panose="020B0604020202020204" pitchFamily="34" charset="0"/>
                <a:cs typeface="Arial Black" panose="020B0604020202020204" pitchFamily="34" charset="0"/>
                <a:hlinkClick r:id="rId2" action="ppaction://hlinksldjump"/>
              </a:rPr>
              <a:t>Retour au sommaire</a:t>
            </a:r>
            <a:endParaRPr lang="fr-FR" b="1" dirty="0">
              <a:solidFill>
                <a:srgbClr val="C00000"/>
              </a:solidFill>
              <a:latin typeface="Arial Black" panose="020B0604020202020204" pitchFamily="34" charset="0"/>
              <a:cs typeface="Arial Black" panose="020B0604020202020204" pitchFamily="34" charset="0"/>
            </a:endParaRPr>
          </a:p>
        </p:txBody>
      </p:sp>
      <p:sp>
        <p:nvSpPr>
          <p:cNvPr id="10" name="Rectangle à coins arrondis 9"/>
          <p:cNvSpPr/>
          <p:nvPr/>
        </p:nvSpPr>
        <p:spPr>
          <a:xfrm>
            <a:off x="2931490" y="348342"/>
            <a:ext cx="2663338" cy="372008"/>
          </a:xfrm>
          <a:prstGeom prst="roundRect">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à coins arrondis 10"/>
          <p:cNvSpPr/>
          <p:nvPr/>
        </p:nvSpPr>
        <p:spPr>
          <a:xfrm>
            <a:off x="2887482" y="296665"/>
            <a:ext cx="2754330" cy="464840"/>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17316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2684C2A3-BC1C-0543-8437-23D9C5D06247}"/>
              </a:ext>
            </a:extLst>
          </p:cNvPr>
          <p:cNvSpPr txBox="1"/>
          <p:nvPr/>
        </p:nvSpPr>
        <p:spPr>
          <a:xfrm>
            <a:off x="1092979" y="853198"/>
            <a:ext cx="6357288" cy="8371523"/>
          </a:xfrm>
          <a:prstGeom prst="rect">
            <a:avLst/>
          </a:prstGeom>
          <a:noFill/>
        </p:spPr>
        <p:txBody>
          <a:bodyPr wrap="square" rtlCol="0">
            <a:spAutoFit/>
          </a:bodyPr>
          <a:lstStyle/>
          <a:p>
            <a:pPr lvl="0" algn="ctr"/>
            <a:endParaRPr lang="fr-FR" b="1" dirty="0" smtClean="0">
              <a:solidFill>
                <a:srgbClr val="C00000"/>
              </a:solidFill>
              <a:latin typeface="Arial"/>
              <a:cs typeface="Times New Roman"/>
            </a:endParaRPr>
          </a:p>
          <a:p>
            <a:pPr lvl="0" algn="ctr"/>
            <a:endParaRPr lang="fr-FR" b="1" dirty="0">
              <a:solidFill>
                <a:srgbClr val="C00000"/>
              </a:solidFill>
              <a:latin typeface="Arial"/>
              <a:cs typeface="Times New Roman"/>
            </a:endParaRPr>
          </a:p>
          <a:p>
            <a:pPr lvl="0" algn="ctr"/>
            <a:r>
              <a:rPr lang="fr-FR" b="1" dirty="0" smtClean="0">
                <a:solidFill>
                  <a:srgbClr val="C00000"/>
                </a:solidFill>
                <a:latin typeface="Arial"/>
                <a:cs typeface="Times New Roman"/>
              </a:rPr>
              <a:t>INFORMATION </a:t>
            </a:r>
            <a:r>
              <a:rPr lang="fr-FR" b="1" dirty="0">
                <a:solidFill>
                  <a:srgbClr val="C00000"/>
                </a:solidFill>
                <a:latin typeface="Arial"/>
                <a:cs typeface="Times New Roman"/>
              </a:rPr>
              <a:t>SUR MODALITES DE MISE EN OEUVRE ACCOMPAGNEMENT INTENSIF</a:t>
            </a:r>
            <a:endParaRPr lang="fr-FR" b="1" dirty="0" smtClean="0">
              <a:solidFill>
                <a:srgbClr val="C00000"/>
              </a:solidFill>
              <a:latin typeface="Arial"/>
              <a:cs typeface="Times New Roman"/>
            </a:endParaRPr>
          </a:p>
          <a:p>
            <a:pPr lvl="0" algn="ctr"/>
            <a:endParaRPr lang="fr-FR" b="1" dirty="0">
              <a:solidFill>
                <a:srgbClr val="C00000"/>
              </a:solidFill>
              <a:latin typeface="Arial"/>
              <a:cs typeface="Times New Roman"/>
            </a:endParaRPr>
          </a:p>
          <a:p>
            <a:pPr lvl="0" algn="just"/>
            <a:r>
              <a:rPr lang="fr-FR" sz="1400" dirty="0" smtClean="0">
                <a:solidFill>
                  <a:srgbClr val="002060"/>
                </a:solidFill>
                <a:latin typeface="Arial" panose="020B0604020202020204" pitchFamily="34" charset="0"/>
                <a:cs typeface="Arial" panose="020B0604020202020204" pitchFamily="34" charset="0"/>
              </a:rPr>
              <a:t>L’accompagnement intensif s’adresse aux personnes les plus éloignées de l’emploi, indépendamment de leur statut et quelle que soit la dominante d’accompagnement mais plus  particulièrement les jeunes, les bénéficiaires du RSA et les personnes en situation de handicap. Cet accompagnement sera mis en place au 1</a:t>
            </a:r>
            <a:r>
              <a:rPr lang="fr-FR" sz="1400" baseline="30000" dirty="0" smtClean="0">
                <a:solidFill>
                  <a:srgbClr val="002060"/>
                </a:solidFill>
                <a:latin typeface="Arial" panose="020B0604020202020204" pitchFamily="34" charset="0"/>
                <a:cs typeface="Arial" panose="020B0604020202020204" pitchFamily="34" charset="0"/>
              </a:rPr>
              <a:t>er</a:t>
            </a:r>
            <a:r>
              <a:rPr lang="fr-FR" sz="1400" dirty="0" smtClean="0">
                <a:solidFill>
                  <a:srgbClr val="002060"/>
                </a:solidFill>
                <a:latin typeface="Arial" panose="020B0604020202020204" pitchFamily="34" charset="0"/>
                <a:cs typeface="Arial" panose="020B0604020202020204" pitchFamily="34" charset="0"/>
              </a:rPr>
              <a:t> avril au sein de FT Normandie.</a:t>
            </a:r>
          </a:p>
          <a:p>
            <a:pPr lvl="0" algn="just"/>
            <a:endParaRPr lang="fr-FR" sz="1400" dirty="0" smtClean="0">
              <a:solidFill>
                <a:srgbClr val="002060"/>
              </a:solidFill>
              <a:latin typeface="Arial" panose="020B0604020202020204" pitchFamily="34" charset="0"/>
              <a:cs typeface="Arial" panose="020B0604020202020204" pitchFamily="34" charset="0"/>
            </a:endParaRPr>
          </a:p>
          <a:p>
            <a:pPr lvl="0" algn="just"/>
            <a:r>
              <a:rPr lang="fr-FR" sz="1400" dirty="0" smtClean="0">
                <a:solidFill>
                  <a:srgbClr val="002060"/>
                </a:solidFill>
                <a:latin typeface="Arial" panose="020B0604020202020204" pitchFamily="34" charset="0"/>
                <a:cs typeface="Arial" panose="020B0604020202020204" pitchFamily="34" charset="0"/>
              </a:rPr>
              <a:t>Le principe général est un portefeuille de 50 demandeurs pour une durée de 6 mois avec 15h d’activités hebdomadaires. La Direction nous indique que pour l’instant l’objectif est d’avoir une montée progressive vers les 15h hebdomadaire.</a:t>
            </a:r>
          </a:p>
          <a:p>
            <a:pPr lvl="0" algn="just"/>
            <a:endParaRPr lang="fr-FR" sz="1400" dirty="0" smtClean="0">
              <a:solidFill>
                <a:srgbClr val="002060"/>
              </a:solidFill>
              <a:latin typeface="Arial" panose="020B0604020202020204" pitchFamily="34" charset="0"/>
              <a:cs typeface="Arial" panose="020B0604020202020204" pitchFamily="34" charset="0"/>
            </a:endParaRPr>
          </a:p>
          <a:p>
            <a:pPr lvl="0" algn="just"/>
            <a:r>
              <a:rPr lang="fr-FR" sz="1400" dirty="0" smtClean="0">
                <a:solidFill>
                  <a:srgbClr val="002060"/>
                </a:solidFill>
                <a:latin typeface="Arial" panose="020B0604020202020204" pitchFamily="34" charset="0"/>
                <a:cs typeface="Arial" panose="020B0604020202020204" pitchFamily="34" charset="0"/>
              </a:rPr>
              <a:t>En plus des modalités intensives déjà existantes, il est nécessaire de créer d’autres portefeuilles pour atteindre l’objectif de 8100 à 9900 DE supplémentaires. Cela va se traduire par l’augmentation de la taille des portefeuilles CEJ (de 30 à 50 DE), par le redéploiement des portefeuilles MET, par le renforcement du FSE et une réorganisation de l’accompagnement renforcé. Ce dispositif est financé à 95% par le FSE pour les portefeuilles renforcé intensif ce qui permet l’embauche  de 38 CDD FSE innovation d’une durée de 9 mois. Un parcours de formation à la carte en fonction du profil de l’agent et des formations déjà suivies sera a effectué dans le cadre de cet accompagnement (formations en e-learning, en présentiel ou en classe à distance selon les thèmes). Les conseillers FSE auront 10% de leur temps de travail de plages contraintes.    </a:t>
            </a:r>
          </a:p>
          <a:p>
            <a:pPr lvl="0" algn="just"/>
            <a:endParaRPr lang="fr-FR" sz="1400" dirty="0">
              <a:solidFill>
                <a:srgbClr val="002060"/>
              </a:solidFill>
              <a:latin typeface="Arial" panose="020B0604020202020204" pitchFamily="34" charset="0"/>
              <a:cs typeface="Arial" panose="020B0604020202020204" pitchFamily="34" charset="0"/>
            </a:endParaRPr>
          </a:p>
          <a:p>
            <a:pPr lvl="0" algn="just"/>
            <a:r>
              <a:rPr lang="fr-FR" sz="1400" dirty="0" smtClean="0">
                <a:solidFill>
                  <a:srgbClr val="C00000"/>
                </a:solidFill>
                <a:latin typeface="Arial" panose="020B0604020202020204" pitchFamily="34" charset="0"/>
                <a:cs typeface="Arial" panose="020B0604020202020204" pitchFamily="34" charset="0"/>
              </a:rPr>
              <a:t>La CFE-CGC reste attentive à la mise en place du projet et au report de charge de travail sur les autres portefeuilles qu’implique ce redéploiement des portefeuilles, nous avons demandé une projection par agence des portefeuilles, leur modalité de suivi et la projection du nombre de DE par portefeuille (La Direction nous la fera parvenir prochainement) </a:t>
            </a:r>
            <a:endParaRPr lang="fr-FR" sz="1400" dirty="0">
              <a:solidFill>
                <a:srgbClr val="C00000"/>
              </a:solidFill>
              <a:latin typeface="Arial" panose="020B0604020202020204" pitchFamily="34" charset="0"/>
              <a:cs typeface="Arial" panose="020B0604020202020204" pitchFamily="34" charset="0"/>
            </a:endParaRPr>
          </a:p>
          <a:p>
            <a:pPr lvl="0" algn="just"/>
            <a:endParaRPr lang="fr-FR" sz="1400" dirty="0" smtClean="0">
              <a:solidFill>
                <a:srgbClr val="002060"/>
              </a:solidFill>
              <a:latin typeface="Arial" panose="020B0604020202020204" pitchFamily="34" charset="0"/>
              <a:cs typeface="Arial" panose="020B0604020202020204" pitchFamily="34" charset="0"/>
            </a:endParaRPr>
          </a:p>
          <a:p>
            <a:pPr lvl="0" algn="just"/>
            <a:endParaRPr lang="fr-FR" sz="1400" dirty="0">
              <a:solidFill>
                <a:srgbClr val="002060"/>
              </a:solidFill>
              <a:latin typeface="Arial" panose="020B0604020202020204" pitchFamily="34" charset="0"/>
              <a:cs typeface="Arial" panose="020B0604020202020204" pitchFamily="34" charset="0"/>
            </a:endParaRPr>
          </a:p>
          <a:p>
            <a:pPr lvl="0" algn="just"/>
            <a:r>
              <a:rPr lang="fr-FR" sz="1400" dirty="0" smtClean="0">
                <a:solidFill>
                  <a:srgbClr val="002060"/>
                </a:solidFill>
                <a:latin typeface="Arial" panose="020B0604020202020204" pitchFamily="34" charset="0"/>
                <a:cs typeface="Arial" panose="020B0604020202020204" pitchFamily="34" charset="0"/>
              </a:rPr>
              <a:t>  </a:t>
            </a:r>
            <a:endParaRPr lang="fr-FR" sz="1400" dirty="0">
              <a:solidFill>
                <a:srgbClr val="002060"/>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xmlns="" id="{E0E442C8-2E4D-354A-9E88-FDA969875234}"/>
              </a:ext>
            </a:extLst>
          </p:cNvPr>
          <p:cNvSpPr txBox="1"/>
          <p:nvPr/>
        </p:nvSpPr>
        <p:spPr>
          <a:xfrm>
            <a:off x="2630872" y="330617"/>
            <a:ext cx="3281503" cy="369332"/>
          </a:xfrm>
          <a:prstGeom prst="rect">
            <a:avLst/>
          </a:prstGeom>
          <a:noFill/>
        </p:spPr>
        <p:txBody>
          <a:bodyPr wrap="square" rtlCol="0">
            <a:spAutoFit/>
          </a:bodyPr>
          <a:lstStyle/>
          <a:p>
            <a:pPr algn="ctr"/>
            <a:r>
              <a:rPr lang="fr-FR" b="1" dirty="0">
                <a:solidFill>
                  <a:srgbClr val="C00000"/>
                </a:solidFill>
                <a:latin typeface="Arial Black" panose="020B0604020202020204" pitchFamily="34" charset="0"/>
                <a:cs typeface="Arial Black" panose="020B0604020202020204" pitchFamily="34" charset="0"/>
                <a:hlinkClick r:id="rId2" action="ppaction://hlinksldjump"/>
              </a:rPr>
              <a:t>Retour au sommaire</a:t>
            </a:r>
            <a:endParaRPr lang="fr-FR" b="1" dirty="0">
              <a:solidFill>
                <a:srgbClr val="C00000"/>
              </a:solidFill>
              <a:latin typeface="Arial Black" panose="020B0604020202020204" pitchFamily="34" charset="0"/>
              <a:cs typeface="Arial Black" panose="020B0604020202020204" pitchFamily="34" charset="0"/>
            </a:endParaRPr>
          </a:p>
        </p:txBody>
      </p:sp>
      <p:sp>
        <p:nvSpPr>
          <p:cNvPr id="10" name="Rectangle à coins arrondis 9"/>
          <p:cNvSpPr/>
          <p:nvPr/>
        </p:nvSpPr>
        <p:spPr>
          <a:xfrm>
            <a:off x="2931490" y="348342"/>
            <a:ext cx="2663338" cy="372008"/>
          </a:xfrm>
          <a:prstGeom prst="roundRect">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à coins arrondis 10"/>
          <p:cNvSpPr/>
          <p:nvPr/>
        </p:nvSpPr>
        <p:spPr>
          <a:xfrm>
            <a:off x="2887482" y="301926"/>
            <a:ext cx="2754330" cy="464840"/>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61363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2684C2A3-BC1C-0543-8437-23D9C5D06247}"/>
              </a:ext>
            </a:extLst>
          </p:cNvPr>
          <p:cNvSpPr txBox="1"/>
          <p:nvPr/>
        </p:nvSpPr>
        <p:spPr>
          <a:xfrm>
            <a:off x="1092979" y="853198"/>
            <a:ext cx="6357288" cy="9387185"/>
          </a:xfrm>
          <a:prstGeom prst="rect">
            <a:avLst/>
          </a:prstGeom>
          <a:noFill/>
        </p:spPr>
        <p:txBody>
          <a:bodyPr wrap="square" rtlCol="0">
            <a:spAutoFit/>
          </a:bodyPr>
          <a:lstStyle/>
          <a:p>
            <a:pPr lvl="0" algn="ctr"/>
            <a:endParaRPr lang="fr-FR" b="1" dirty="0">
              <a:solidFill>
                <a:srgbClr val="C00000"/>
              </a:solidFill>
              <a:latin typeface="Arial"/>
              <a:cs typeface="Times New Roman"/>
            </a:endParaRPr>
          </a:p>
          <a:p>
            <a:pPr lvl="0" algn="ctr"/>
            <a:r>
              <a:rPr lang="fr-FR" b="1" dirty="0" smtClean="0">
                <a:solidFill>
                  <a:srgbClr val="C00000"/>
                </a:solidFill>
                <a:latin typeface="Arial"/>
                <a:cs typeface="Times New Roman"/>
              </a:rPr>
              <a:t>POINT SUIVI DES PROJETS FT </a:t>
            </a:r>
          </a:p>
          <a:p>
            <a:pPr lvl="0" algn="ctr"/>
            <a:endParaRPr lang="fr-FR" b="1" dirty="0">
              <a:solidFill>
                <a:srgbClr val="C00000"/>
              </a:solidFill>
              <a:latin typeface="Arial"/>
              <a:cs typeface="Times New Roman"/>
            </a:endParaRPr>
          </a:p>
          <a:p>
            <a:pPr lvl="0" algn="just"/>
            <a:r>
              <a:rPr lang="fr-FR" sz="1400" dirty="0" smtClean="0">
                <a:solidFill>
                  <a:srgbClr val="002060"/>
                </a:solidFill>
                <a:latin typeface="Arial" panose="020B0604020202020204" pitchFamily="34" charset="0"/>
                <a:cs typeface="Arial" panose="020B0604020202020204" pitchFamily="34" charset="0"/>
              </a:rPr>
              <a:t>Comme à chaque CSE, nous avons un point sur les projets en cours, ce mois ci nous avons abordé les points suivant : </a:t>
            </a:r>
          </a:p>
          <a:p>
            <a:pPr lvl="0" algn="just"/>
            <a:endParaRPr lang="fr-FR" sz="1400" dirty="0">
              <a:solidFill>
                <a:srgbClr val="002060"/>
              </a:solidFill>
              <a:latin typeface="Arial" panose="020B0604020202020204" pitchFamily="34" charset="0"/>
              <a:cs typeface="Arial" panose="020B0604020202020204" pitchFamily="34" charset="0"/>
            </a:endParaRPr>
          </a:p>
          <a:p>
            <a:pPr lvl="0" algn="just"/>
            <a:r>
              <a:rPr lang="fr-FR" sz="1400" dirty="0" smtClean="0">
                <a:solidFill>
                  <a:srgbClr val="002060"/>
                </a:solidFill>
                <a:latin typeface="Arial" panose="020B0604020202020204" pitchFamily="34" charset="0"/>
                <a:cs typeface="Arial" panose="020B0604020202020204" pitchFamily="34" charset="0"/>
              </a:rPr>
              <a:t>       </a:t>
            </a:r>
            <a:r>
              <a:rPr lang="fr-FR" sz="1400" b="1" dirty="0" smtClean="0">
                <a:solidFill>
                  <a:srgbClr val="002060"/>
                </a:solidFill>
                <a:latin typeface="Arial" panose="020B0604020202020204" pitchFamily="34" charset="0"/>
                <a:cs typeface="Arial" panose="020B0604020202020204" pitchFamily="34" charset="0"/>
              </a:rPr>
              <a:t>Programmes accompagnements</a:t>
            </a:r>
          </a:p>
          <a:p>
            <a:pPr lvl="0" algn="just"/>
            <a:endParaRPr lang="fr-FR" sz="1400" dirty="0" smtClean="0">
              <a:solidFill>
                <a:srgbClr val="002060"/>
              </a:solidFill>
              <a:latin typeface="Arial" panose="020B0604020202020204" pitchFamily="34" charset="0"/>
              <a:cs typeface="Arial" panose="020B0604020202020204" pitchFamily="34" charset="0"/>
            </a:endParaRPr>
          </a:p>
          <a:p>
            <a:pPr lvl="1" algn="just"/>
            <a:r>
              <a:rPr lang="fr-FR" sz="1400" dirty="0" smtClean="0">
                <a:solidFill>
                  <a:srgbClr val="002060"/>
                </a:solidFill>
                <a:latin typeface="Arial" panose="020B0604020202020204" pitchFamily="34" charset="0"/>
                <a:cs typeface="Arial" panose="020B0604020202020204" pitchFamily="34" charset="0"/>
              </a:rPr>
              <a:t>	- EDO passe à 20 mn</a:t>
            </a:r>
          </a:p>
          <a:p>
            <a:pPr lvl="1" algn="just"/>
            <a:r>
              <a:rPr lang="fr-FR" sz="1400" dirty="0">
                <a:solidFill>
                  <a:srgbClr val="002060"/>
                </a:solidFill>
                <a:latin typeface="Arial" panose="020B0604020202020204" pitchFamily="34" charset="0"/>
                <a:cs typeface="Arial" panose="020B0604020202020204" pitchFamily="34" charset="0"/>
              </a:rPr>
              <a:t>	</a:t>
            </a:r>
            <a:r>
              <a:rPr lang="fr-FR" sz="1400" dirty="0" smtClean="0">
                <a:solidFill>
                  <a:srgbClr val="002060"/>
                </a:solidFill>
                <a:latin typeface="Arial" panose="020B0604020202020204" pitchFamily="34" charset="0"/>
                <a:cs typeface="Arial" panose="020B0604020202020204" pitchFamily="34" charset="0"/>
              </a:rPr>
              <a:t>- DPA passe à 55 mn </a:t>
            </a:r>
          </a:p>
          <a:p>
            <a:pPr lvl="1" algn="just"/>
            <a:r>
              <a:rPr lang="fr-FR" sz="1400" dirty="0">
                <a:solidFill>
                  <a:srgbClr val="002060"/>
                </a:solidFill>
                <a:latin typeface="Arial" panose="020B0604020202020204" pitchFamily="34" charset="0"/>
                <a:cs typeface="Arial" panose="020B0604020202020204" pitchFamily="34" charset="0"/>
              </a:rPr>
              <a:t>	</a:t>
            </a:r>
            <a:r>
              <a:rPr lang="fr-FR" sz="1400" dirty="0" smtClean="0">
                <a:solidFill>
                  <a:srgbClr val="002060"/>
                </a:solidFill>
                <a:latin typeface="Arial" panose="020B0604020202020204" pitchFamily="34" charset="0"/>
                <a:cs typeface="Arial" panose="020B0604020202020204" pitchFamily="34" charset="0"/>
              </a:rPr>
              <a:t>- Reprise de stock MILO effectuée  et BSRA en cours</a:t>
            </a:r>
          </a:p>
          <a:p>
            <a:pPr lvl="1" algn="just"/>
            <a:r>
              <a:rPr lang="fr-FR" sz="1400" dirty="0">
                <a:solidFill>
                  <a:srgbClr val="002060"/>
                </a:solidFill>
                <a:latin typeface="Arial" panose="020B0604020202020204" pitchFamily="34" charset="0"/>
                <a:cs typeface="Arial" panose="020B0604020202020204" pitchFamily="34" charset="0"/>
              </a:rPr>
              <a:t>	</a:t>
            </a:r>
            <a:r>
              <a:rPr lang="fr-FR" sz="1400" dirty="0" smtClean="0">
                <a:solidFill>
                  <a:srgbClr val="002060"/>
                </a:solidFill>
                <a:latin typeface="Arial" panose="020B0604020202020204" pitchFamily="34" charset="0"/>
                <a:cs typeface="Arial" panose="020B0604020202020204" pitchFamily="34" charset="0"/>
              </a:rPr>
              <a:t>- XP MSA Rouen </a:t>
            </a:r>
            <a:r>
              <a:rPr lang="fr-FR" sz="1400" dirty="0" err="1" smtClean="0">
                <a:solidFill>
                  <a:srgbClr val="002060"/>
                </a:solidFill>
                <a:latin typeface="Arial" panose="020B0604020202020204" pitchFamily="34" charset="0"/>
                <a:cs typeface="Arial" panose="020B0604020202020204" pitchFamily="34" charset="0"/>
              </a:rPr>
              <a:t>Luciline</a:t>
            </a:r>
            <a:r>
              <a:rPr lang="fr-FR" sz="1400" dirty="0" smtClean="0">
                <a:solidFill>
                  <a:srgbClr val="002060"/>
                </a:solidFill>
                <a:latin typeface="Arial" panose="020B0604020202020204" pitchFamily="34" charset="0"/>
                <a:cs typeface="Arial" panose="020B0604020202020204" pitchFamily="34" charset="0"/>
              </a:rPr>
              <a:t>  </a:t>
            </a:r>
          </a:p>
          <a:p>
            <a:pPr lvl="1" algn="just"/>
            <a:endParaRPr lang="fr-FR" sz="1400" dirty="0">
              <a:solidFill>
                <a:srgbClr val="002060"/>
              </a:solidFill>
              <a:latin typeface="Arial" panose="020B0604020202020204" pitchFamily="34" charset="0"/>
              <a:cs typeface="Arial" panose="020B0604020202020204" pitchFamily="34" charset="0"/>
            </a:endParaRPr>
          </a:p>
          <a:p>
            <a:pPr lvl="1" algn="just"/>
            <a:r>
              <a:rPr lang="fr-FR" sz="1400" b="1" dirty="0" smtClean="0">
                <a:solidFill>
                  <a:srgbClr val="002060"/>
                </a:solidFill>
                <a:latin typeface="Arial" panose="020B0604020202020204" pitchFamily="34" charset="0"/>
                <a:cs typeface="Arial" panose="020B0604020202020204" pitchFamily="34" charset="0"/>
              </a:rPr>
              <a:t>Programmes Entreprises</a:t>
            </a:r>
          </a:p>
          <a:p>
            <a:pPr lvl="1" algn="just"/>
            <a:endParaRPr lang="fr-FR" sz="1400" dirty="0" smtClean="0">
              <a:solidFill>
                <a:srgbClr val="002060"/>
              </a:solidFill>
              <a:latin typeface="Arial" panose="020B0604020202020204" pitchFamily="34" charset="0"/>
              <a:cs typeface="Arial" panose="020B0604020202020204" pitchFamily="34" charset="0"/>
            </a:endParaRPr>
          </a:p>
          <a:p>
            <a:pPr lvl="1" algn="just"/>
            <a:r>
              <a:rPr lang="fr-FR" sz="1400" dirty="0">
                <a:solidFill>
                  <a:srgbClr val="002060"/>
                </a:solidFill>
                <a:latin typeface="Arial" panose="020B0604020202020204" pitchFamily="34" charset="0"/>
                <a:cs typeface="Arial" panose="020B0604020202020204" pitchFamily="34" charset="0"/>
              </a:rPr>
              <a:t>	</a:t>
            </a:r>
            <a:r>
              <a:rPr lang="fr-FR" sz="1400" dirty="0" smtClean="0">
                <a:solidFill>
                  <a:srgbClr val="002060"/>
                </a:solidFill>
                <a:latin typeface="Arial" panose="020B0604020202020204" pitchFamily="34" charset="0"/>
                <a:cs typeface="Arial" panose="020B0604020202020204" pitchFamily="34" charset="0"/>
              </a:rPr>
              <a:t>- MVP Recherche Offres Conseillers ( rapprochement entre offres et candidats, développé avec une approche centrée sur les utilisateurs)</a:t>
            </a:r>
          </a:p>
          <a:p>
            <a:pPr lvl="1" algn="just"/>
            <a:r>
              <a:rPr lang="fr-FR" sz="1400" dirty="0" smtClean="0">
                <a:solidFill>
                  <a:srgbClr val="002060"/>
                </a:solidFill>
                <a:latin typeface="Arial" panose="020B0604020202020204" pitchFamily="34" charset="0"/>
                <a:cs typeface="Arial" panose="020B0604020202020204" pitchFamily="34" charset="0"/>
              </a:rPr>
              <a:t>	- XP Back Office Offres </a:t>
            </a:r>
          </a:p>
          <a:p>
            <a:pPr lvl="1" algn="just"/>
            <a:r>
              <a:rPr lang="fr-FR" sz="1400" dirty="0">
                <a:solidFill>
                  <a:srgbClr val="002060"/>
                </a:solidFill>
                <a:latin typeface="Arial" panose="020B0604020202020204" pitchFamily="34" charset="0"/>
                <a:cs typeface="Arial" panose="020B0604020202020204" pitchFamily="34" charset="0"/>
              </a:rPr>
              <a:t>	</a:t>
            </a:r>
            <a:r>
              <a:rPr lang="fr-FR" sz="1400" dirty="0" smtClean="0">
                <a:solidFill>
                  <a:srgbClr val="002060"/>
                </a:solidFill>
                <a:latin typeface="Arial" panose="020B0604020202020204" pitchFamily="34" charset="0"/>
                <a:cs typeface="Arial" panose="020B0604020202020204" pitchFamily="34" charset="0"/>
              </a:rPr>
              <a:t>- XP Prospection Prestataire (état d’avancement pour les DT de l’Eure, de la Manche et de la Seine-Maritime. </a:t>
            </a:r>
            <a:endParaRPr lang="fr-FR" sz="1400" dirty="0">
              <a:solidFill>
                <a:srgbClr val="002060"/>
              </a:solidFill>
              <a:latin typeface="Arial" panose="020B0604020202020204" pitchFamily="34" charset="0"/>
              <a:cs typeface="Arial" panose="020B0604020202020204" pitchFamily="34" charset="0"/>
            </a:endParaRPr>
          </a:p>
          <a:p>
            <a:pPr lvl="1" algn="just"/>
            <a:endParaRPr lang="fr-FR" sz="1400" dirty="0">
              <a:solidFill>
                <a:srgbClr val="002060"/>
              </a:solidFill>
              <a:latin typeface="Arial" panose="020B0604020202020204" pitchFamily="34" charset="0"/>
              <a:cs typeface="Arial" panose="020B0604020202020204" pitchFamily="34" charset="0"/>
            </a:endParaRPr>
          </a:p>
          <a:p>
            <a:pPr lvl="0" algn="just"/>
            <a:r>
              <a:rPr lang="fr-FR" sz="1400" dirty="0" smtClean="0">
                <a:solidFill>
                  <a:srgbClr val="002060"/>
                </a:solidFill>
                <a:latin typeface="Arial" panose="020B0604020202020204" pitchFamily="34" charset="0"/>
                <a:cs typeface="Arial" panose="020B0604020202020204" pitchFamily="34" charset="0"/>
              </a:rPr>
              <a:t>  	</a:t>
            </a:r>
            <a:r>
              <a:rPr lang="fr-FR" sz="1400" b="1" dirty="0" smtClean="0">
                <a:solidFill>
                  <a:srgbClr val="002060"/>
                </a:solidFill>
                <a:latin typeface="Arial" panose="020B0604020202020204" pitchFamily="34" charset="0"/>
                <a:cs typeface="Arial" panose="020B0604020202020204" pitchFamily="34" charset="0"/>
              </a:rPr>
              <a:t>Programmes transverses </a:t>
            </a:r>
          </a:p>
          <a:p>
            <a:pPr lvl="0" algn="just"/>
            <a:r>
              <a:rPr lang="fr-FR" sz="1400" b="1" dirty="0">
                <a:solidFill>
                  <a:srgbClr val="002060"/>
                </a:solidFill>
                <a:latin typeface="Arial" panose="020B0604020202020204" pitchFamily="34" charset="0"/>
                <a:cs typeface="Arial" panose="020B0604020202020204" pitchFamily="34" charset="0"/>
              </a:rPr>
              <a:t>	</a:t>
            </a:r>
            <a:r>
              <a:rPr lang="fr-FR" sz="1400" b="1" dirty="0" smtClean="0">
                <a:solidFill>
                  <a:srgbClr val="002060"/>
                </a:solidFill>
                <a:latin typeface="Arial" panose="020B0604020202020204" pitchFamily="34" charset="0"/>
                <a:cs typeface="Arial" panose="020B0604020202020204" pitchFamily="34" charset="0"/>
              </a:rPr>
              <a:t>	</a:t>
            </a:r>
          </a:p>
          <a:p>
            <a:pPr lvl="0" algn="just"/>
            <a:r>
              <a:rPr lang="fr-FR" sz="1400" b="1" dirty="0">
                <a:solidFill>
                  <a:srgbClr val="002060"/>
                </a:solidFill>
                <a:latin typeface="Arial" panose="020B0604020202020204" pitchFamily="34" charset="0"/>
                <a:cs typeface="Arial" panose="020B0604020202020204" pitchFamily="34" charset="0"/>
              </a:rPr>
              <a:t>	</a:t>
            </a:r>
            <a:r>
              <a:rPr lang="fr-FR" sz="1400" b="1" dirty="0" smtClean="0">
                <a:solidFill>
                  <a:srgbClr val="002060"/>
                </a:solidFill>
                <a:latin typeface="Arial" panose="020B0604020202020204" pitchFamily="34" charset="0"/>
                <a:cs typeface="Arial" panose="020B0604020202020204" pitchFamily="34" charset="0"/>
              </a:rPr>
              <a:t>	</a:t>
            </a:r>
            <a:r>
              <a:rPr lang="fr-FR" sz="1400" dirty="0" smtClean="0">
                <a:solidFill>
                  <a:srgbClr val="002060"/>
                </a:solidFill>
                <a:latin typeface="Arial" panose="020B0604020202020204" pitchFamily="34" charset="0"/>
                <a:cs typeface="Arial" panose="020B0604020202020204" pitchFamily="34" charset="0"/>
              </a:rPr>
              <a:t>- AARU (nouvelle grille unique de clôture) </a:t>
            </a:r>
          </a:p>
          <a:p>
            <a:pPr lvl="0" algn="just"/>
            <a:r>
              <a:rPr lang="fr-FR" sz="1400" dirty="0">
                <a:solidFill>
                  <a:srgbClr val="002060"/>
                </a:solidFill>
                <a:latin typeface="Arial" panose="020B0604020202020204" pitchFamily="34" charset="0"/>
                <a:cs typeface="Arial" panose="020B0604020202020204" pitchFamily="34" charset="0"/>
              </a:rPr>
              <a:t>	</a:t>
            </a:r>
            <a:r>
              <a:rPr lang="fr-FR" sz="1400" dirty="0" smtClean="0">
                <a:solidFill>
                  <a:srgbClr val="002060"/>
                </a:solidFill>
                <a:latin typeface="Arial" panose="020B0604020202020204" pitchFamily="34" charset="0"/>
                <a:cs typeface="Arial" panose="020B0604020202020204" pitchFamily="34" charset="0"/>
              </a:rPr>
              <a:t>	- AARU Journal </a:t>
            </a:r>
            <a:r>
              <a:rPr lang="fr-FR" sz="1400" dirty="0">
                <a:solidFill>
                  <a:srgbClr val="002060"/>
                </a:solidFill>
                <a:latin typeface="Arial" panose="020B0604020202020204" pitchFamily="34" charset="0"/>
                <a:cs typeface="Arial" panose="020B0604020202020204" pitchFamily="34" charset="0"/>
              </a:rPr>
              <a:t>D</a:t>
            </a:r>
            <a:r>
              <a:rPr lang="fr-FR" sz="1400" dirty="0" smtClean="0">
                <a:solidFill>
                  <a:srgbClr val="002060"/>
                </a:solidFill>
                <a:latin typeface="Arial" panose="020B0604020202020204" pitchFamily="34" charset="0"/>
                <a:cs typeface="Arial" panose="020B0604020202020204" pitchFamily="34" charset="0"/>
              </a:rPr>
              <a:t>es Contacts</a:t>
            </a:r>
          </a:p>
          <a:p>
            <a:pPr lvl="0" algn="just"/>
            <a:r>
              <a:rPr lang="fr-FR" sz="1400" dirty="0">
                <a:solidFill>
                  <a:srgbClr val="002060"/>
                </a:solidFill>
                <a:latin typeface="Arial" panose="020B0604020202020204" pitchFamily="34" charset="0"/>
                <a:cs typeface="Arial" panose="020B0604020202020204" pitchFamily="34" charset="0"/>
              </a:rPr>
              <a:t>	</a:t>
            </a:r>
            <a:r>
              <a:rPr lang="fr-FR" sz="1400" dirty="0" smtClean="0">
                <a:solidFill>
                  <a:srgbClr val="002060"/>
                </a:solidFill>
                <a:latin typeface="Arial" panose="020B0604020202020204" pitchFamily="34" charset="0"/>
                <a:cs typeface="Arial" panose="020B0604020202020204" pitchFamily="34" charset="0"/>
              </a:rPr>
              <a:t>	- AARU Mes Services au Quotidien (plateforme digitale intégrée à l’espace personnel des DE, offre de services spécifiques autour du volet emploi et des freins périphériques. Accessible à partir du 5 mars 2025. </a:t>
            </a:r>
          </a:p>
          <a:p>
            <a:pPr lvl="0" algn="just"/>
            <a:endParaRPr lang="fr-FR" sz="1400" dirty="0" smtClean="0">
              <a:solidFill>
                <a:srgbClr val="002060"/>
              </a:solidFill>
              <a:latin typeface="Arial" panose="020B0604020202020204" pitchFamily="34" charset="0"/>
              <a:cs typeface="Arial" panose="020B0604020202020204" pitchFamily="34" charset="0"/>
            </a:endParaRPr>
          </a:p>
          <a:p>
            <a:pPr lvl="0" algn="just"/>
            <a:endParaRPr lang="fr-FR" sz="1400" dirty="0">
              <a:solidFill>
                <a:srgbClr val="002060"/>
              </a:solidFill>
              <a:latin typeface="Arial" panose="020B0604020202020204" pitchFamily="34" charset="0"/>
              <a:cs typeface="Arial" panose="020B0604020202020204" pitchFamily="34" charset="0"/>
            </a:endParaRPr>
          </a:p>
          <a:p>
            <a:pPr lvl="0" algn="ctr" fontAlgn="base"/>
            <a:r>
              <a:rPr lang="fr-FR" b="1" dirty="0">
                <a:solidFill>
                  <a:srgbClr val="C00000"/>
                </a:solidFill>
                <a:latin typeface="Arial"/>
                <a:cs typeface="Times New Roman"/>
              </a:rPr>
              <a:t>POINT RH</a:t>
            </a:r>
          </a:p>
          <a:p>
            <a:pPr lvl="0" algn="just" fontAlgn="base"/>
            <a:endParaRPr lang="fr-FR" sz="1400" dirty="0">
              <a:solidFill>
                <a:srgbClr val="002060"/>
              </a:solidFill>
              <a:latin typeface="Arial" panose="020B0604020202020204" pitchFamily="34" charset="0"/>
              <a:cs typeface="Arial" panose="020B0604020202020204" pitchFamily="34" charset="0"/>
            </a:endParaRPr>
          </a:p>
          <a:p>
            <a:pPr lvl="0" algn="just" fontAlgn="base"/>
            <a:r>
              <a:rPr lang="fr-FR" sz="1400" dirty="0">
                <a:solidFill>
                  <a:srgbClr val="002060"/>
                </a:solidFill>
                <a:latin typeface="Arial" panose="020B0604020202020204" pitchFamily="34" charset="0"/>
                <a:cs typeface="Arial" panose="020B0604020202020204" pitchFamily="34" charset="0"/>
              </a:rPr>
              <a:t>L’outil OSIRHIS a bien été déployé au 1er janvier, </a:t>
            </a:r>
            <a:r>
              <a:rPr lang="fr-FR" sz="1400" dirty="0" smtClean="0">
                <a:solidFill>
                  <a:srgbClr val="002060"/>
                </a:solidFill>
                <a:latin typeface="Arial" panose="020B0604020202020204" pitchFamily="34" charset="0"/>
                <a:cs typeface="Arial" panose="020B0604020202020204" pitchFamily="34" charset="0"/>
              </a:rPr>
              <a:t>l’équipe </a:t>
            </a:r>
            <a:r>
              <a:rPr lang="fr-FR" sz="1400" dirty="0">
                <a:solidFill>
                  <a:srgbClr val="002060"/>
                </a:solidFill>
                <a:latin typeface="Arial" panose="020B0604020202020204" pitchFamily="34" charset="0"/>
                <a:cs typeface="Arial" panose="020B0604020202020204" pitchFamily="34" charset="0"/>
              </a:rPr>
              <a:t>RH ont dans un premier temps sécurisé le versement de la paie fin janvier. Les données  sont chargées mais si vous constatez une anomalie sur vos informations vous devez faire un </a:t>
            </a:r>
            <a:r>
              <a:rPr lang="fr-FR" sz="1400" dirty="0" err="1">
                <a:solidFill>
                  <a:srgbClr val="002060"/>
                </a:solidFill>
                <a:latin typeface="Arial" panose="020B0604020202020204" pitchFamily="34" charset="0"/>
                <a:cs typeface="Arial" panose="020B0604020202020204" pitchFamily="34" charset="0"/>
              </a:rPr>
              <a:t>CeZam</a:t>
            </a:r>
            <a:r>
              <a:rPr lang="fr-FR" sz="1400" dirty="0">
                <a:solidFill>
                  <a:srgbClr val="002060"/>
                </a:solidFill>
                <a:latin typeface="Arial" panose="020B0604020202020204" pitchFamily="34" charset="0"/>
                <a:cs typeface="Arial" panose="020B0604020202020204" pitchFamily="34" charset="0"/>
              </a:rPr>
              <a:t>.  </a:t>
            </a:r>
            <a:endParaRPr lang="fr-FR" sz="1400" dirty="0" smtClean="0">
              <a:solidFill>
                <a:srgbClr val="002060"/>
              </a:solidFill>
              <a:latin typeface="Arial" panose="020B0604020202020204" pitchFamily="34" charset="0"/>
              <a:cs typeface="Arial" panose="020B0604020202020204" pitchFamily="34" charset="0"/>
            </a:endParaRPr>
          </a:p>
          <a:p>
            <a:pPr lvl="0" algn="just" fontAlgn="base"/>
            <a:endParaRPr lang="fr-FR" sz="1400" dirty="0">
              <a:solidFill>
                <a:srgbClr val="002060"/>
              </a:solidFill>
              <a:latin typeface="Arial" panose="020B0604020202020204" pitchFamily="34" charset="0"/>
              <a:cs typeface="Arial" panose="020B0604020202020204" pitchFamily="34" charset="0"/>
            </a:endParaRPr>
          </a:p>
          <a:p>
            <a:pPr lvl="0" algn="just" fontAlgn="base"/>
            <a:r>
              <a:rPr lang="fr-FR" sz="1400" dirty="0">
                <a:solidFill>
                  <a:srgbClr val="002060"/>
                </a:solidFill>
                <a:latin typeface="Arial" panose="020B0604020202020204" pitchFamily="34" charset="0"/>
                <a:cs typeface="Arial" panose="020B0604020202020204" pitchFamily="34" charset="0"/>
              </a:rPr>
              <a:t>Attention, </a:t>
            </a:r>
            <a:r>
              <a:rPr lang="fr-FR" sz="1400" b="1" dirty="0">
                <a:solidFill>
                  <a:srgbClr val="002060"/>
                </a:solidFill>
                <a:latin typeface="Arial" panose="020B0604020202020204" pitchFamily="34" charset="0"/>
                <a:cs typeface="Arial" panose="020B0604020202020204" pitchFamily="34" charset="0"/>
              </a:rPr>
              <a:t>le changement de logiciel à entrainé un changement de matricule pour certains agents.  </a:t>
            </a:r>
          </a:p>
          <a:p>
            <a:pPr lvl="0" algn="just"/>
            <a:endParaRPr lang="fr-FR" sz="1400" dirty="0" smtClean="0">
              <a:solidFill>
                <a:srgbClr val="002060"/>
              </a:solidFill>
              <a:latin typeface="Arial" panose="020B0604020202020204" pitchFamily="34" charset="0"/>
              <a:cs typeface="Arial" panose="020B0604020202020204" pitchFamily="34" charset="0"/>
            </a:endParaRPr>
          </a:p>
          <a:p>
            <a:pPr lvl="0" algn="just"/>
            <a:endParaRPr lang="fr-FR" sz="1400" dirty="0">
              <a:solidFill>
                <a:srgbClr val="002060"/>
              </a:solidFill>
              <a:latin typeface="Arial" panose="020B0604020202020204" pitchFamily="34" charset="0"/>
              <a:cs typeface="Arial" panose="020B0604020202020204" pitchFamily="34" charset="0"/>
            </a:endParaRPr>
          </a:p>
          <a:p>
            <a:pPr lvl="0" algn="just"/>
            <a:endParaRPr lang="fr-FR" sz="1400" dirty="0">
              <a:solidFill>
                <a:srgbClr val="002060"/>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xmlns="" id="{E0E442C8-2E4D-354A-9E88-FDA969875234}"/>
              </a:ext>
            </a:extLst>
          </p:cNvPr>
          <p:cNvSpPr txBox="1"/>
          <p:nvPr/>
        </p:nvSpPr>
        <p:spPr>
          <a:xfrm>
            <a:off x="2630872" y="330617"/>
            <a:ext cx="3281503" cy="369332"/>
          </a:xfrm>
          <a:prstGeom prst="rect">
            <a:avLst/>
          </a:prstGeom>
          <a:noFill/>
        </p:spPr>
        <p:txBody>
          <a:bodyPr wrap="square" rtlCol="0">
            <a:spAutoFit/>
          </a:bodyPr>
          <a:lstStyle/>
          <a:p>
            <a:pPr algn="ctr"/>
            <a:r>
              <a:rPr lang="fr-FR" b="1" dirty="0">
                <a:solidFill>
                  <a:srgbClr val="C00000"/>
                </a:solidFill>
                <a:latin typeface="Arial Black" panose="020B0604020202020204" pitchFamily="34" charset="0"/>
                <a:cs typeface="Arial Black" panose="020B0604020202020204" pitchFamily="34" charset="0"/>
                <a:hlinkClick r:id="rId2" action="ppaction://hlinksldjump"/>
              </a:rPr>
              <a:t>Retour au sommaire</a:t>
            </a:r>
            <a:endParaRPr lang="fr-FR" b="1" dirty="0">
              <a:solidFill>
                <a:srgbClr val="C00000"/>
              </a:solidFill>
              <a:latin typeface="Arial Black" panose="020B0604020202020204" pitchFamily="34" charset="0"/>
              <a:cs typeface="Arial Black" panose="020B0604020202020204" pitchFamily="34" charset="0"/>
            </a:endParaRPr>
          </a:p>
        </p:txBody>
      </p:sp>
      <p:sp>
        <p:nvSpPr>
          <p:cNvPr id="10" name="Rectangle à coins arrondis 9"/>
          <p:cNvSpPr/>
          <p:nvPr/>
        </p:nvSpPr>
        <p:spPr>
          <a:xfrm>
            <a:off x="2931490" y="348342"/>
            <a:ext cx="2663338" cy="372008"/>
          </a:xfrm>
          <a:prstGeom prst="roundRect">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à coins arrondis 10"/>
          <p:cNvSpPr/>
          <p:nvPr/>
        </p:nvSpPr>
        <p:spPr>
          <a:xfrm>
            <a:off x="2887482" y="301926"/>
            <a:ext cx="2754330" cy="464840"/>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83468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2684C2A3-BC1C-0543-8437-23D9C5D06247}"/>
              </a:ext>
            </a:extLst>
          </p:cNvPr>
          <p:cNvSpPr txBox="1"/>
          <p:nvPr/>
        </p:nvSpPr>
        <p:spPr>
          <a:xfrm>
            <a:off x="1202387" y="948452"/>
            <a:ext cx="6357288" cy="707886"/>
          </a:xfrm>
          <a:prstGeom prst="rect">
            <a:avLst/>
          </a:prstGeom>
          <a:noFill/>
        </p:spPr>
        <p:txBody>
          <a:bodyPr wrap="square" rtlCol="0">
            <a:spAutoFit/>
          </a:bodyPr>
          <a:lstStyle/>
          <a:p>
            <a:pPr algn="just" fontAlgn="base"/>
            <a:endParaRPr lang="fr-FR" sz="1300" b="1" dirty="0">
              <a:solidFill>
                <a:srgbClr val="C00000"/>
              </a:solidFill>
              <a:latin typeface="Arial" panose="020B0604020202020204" pitchFamily="34" charset="0"/>
              <a:cs typeface="Arial" panose="020B0604020202020204" pitchFamily="34" charset="0"/>
            </a:endParaRPr>
          </a:p>
          <a:p>
            <a:pPr algn="just" fontAlgn="base"/>
            <a:endParaRPr lang="fr-FR" sz="1400" b="1" dirty="0">
              <a:solidFill>
                <a:srgbClr val="000B59"/>
              </a:solidFill>
              <a:latin typeface="Arial"/>
              <a:cs typeface="Times New Roman"/>
            </a:endParaRPr>
          </a:p>
          <a:p>
            <a:pPr algn="just"/>
            <a:endParaRPr lang="fr-FR" sz="1300" dirty="0">
              <a:solidFill>
                <a:srgbClr val="002060"/>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xmlns="" id="{E0E442C8-2E4D-354A-9E88-FDA969875234}"/>
              </a:ext>
            </a:extLst>
          </p:cNvPr>
          <p:cNvSpPr txBox="1"/>
          <p:nvPr/>
        </p:nvSpPr>
        <p:spPr>
          <a:xfrm>
            <a:off x="2630872" y="330617"/>
            <a:ext cx="3281503" cy="369332"/>
          </a:xfrm>
          <a:prstGeom prst="rect">
            <a:avLst/>
          </a:prstGeom>
          <a:noFill/>
        </p:spPr>
        <p:txBody>
          <a:bodyPr wrap="square" rtlCol="0">
            <a:spAutoFit/>
          </a:bodyPr>
          <a:lstStyle/>
          <a:p>
            <a:pPr algn="ctr"/>
            <a:r>
              <a:rPr lang="fr-FR" b="1" dirty="0">
                <a:solidFill>
                  <a:srgbClr val="C00000"/>
                </a:solidFill>
                <a:latin typeface="Arial Black" panose="020B0604020202020204" pitchFamily="34" charset="0"/>
                <a:cs typeface="Arial Black" panose="020B0604020202020204" pitchFamily="34" charset="0"/>
                <a:hlinkClick r:id="rId2" action="ppaction://hlinksldjump"/>
              </a:rPr>
              <a:t>Retour au sommaire</a:t>
            </a:r>
            <a:endParaRPr lang="fr-FR" b="1" dirty="0">
              <a:solidFill>
                <a:srgbClr val="C00000"/>
              </a:solidFill>
              <a:latin typeface="Arial Black" panose="020B0604020202020204" pitchFamily="34" charset="0"/>
              <a:cs typeface="Arial Black" panose="020B0604020202020204" pitchFamily="34" charset="0"/>
            </a:endParaRPr>
          </a:p>
        </p:txBody>
      </p:sp>
      <p:sp>
        <p:nvSpPr>
          <p:cNvPr id="10" name="Rectangle à coins arrondis 9"/>
          <p:cNvSpPr/>
          <p:nvPr/>
        </p:nvSpPr>
        <p:spPr>
          <a:xfrm>
            <a:off x="2931490" y="348342"/>
            <a:ext cx="2663338" cy="372008"/>
          </a:xfrm>
          <a:prstGeom prst="roundRect">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à coins arrondis 10"/>
          <p:cNvSpPr/>
          <p:nvPr/>
        </p:nvSpPr>
        <p:spPr>
          <a:xfrm>
            <a:off x="2887482" y="296665"/>
            <a:ext cx="2754330" cy="464840"/>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xmlns="" id="{2684C2A3-BC1C-0543-8437-23D9C5D06247}"/>
              </a:ext>
            </a:extLst>
          </p:cNvPr>
          <p:cNvSpPr txBox="1"/>
          <p:nvPr/>
        </p:nvSpPr>
        <p:spPr>
          <a:xfrm>
            <a:off x="1124030" y="874649"/>
            <a:ext cx="6357288" cy="9325630"/>
          </a:xfrm>
          <a:prstGeom prst="rect">
            <a:avLst/>
          </a:prstGeom>
          <a:noFill/>
        </p:spPr>
        <p:txBody>
          <a:bodyPr wrap="square" rtlCol="0">
            <a:spAutoFit/>
          </a:bodyPr>
          <a:lstStyle/>
          <a:p>
            <a:pPr lvl="0" algn="ctr" fontAlgn="base"/>
            <a:r>
              <a:rPr lang="fr-FR" b="1" dirty="0">
                <a:solidFill>
                  <a:srgbClr val="C00000"/>
                </a:solidFill>
                <a:latin typeface="Arial"/>
                <a:cs typeface="Times New Roman"/>
              </a:rPr>
              <a:t>INFORMATION </a:t>
            </a:r>
            <a:r>
              <a:rPr lang="fr-FR" b="1" dirty="0" smtClean="0">
                <a:solidFill>
                  <a:srgbClr val="C00000"/>
                </a:solidFill>
                <a:latin typeface="Arial"/>
                <a:cs typeface="Times New Roman"/>
              </a:rPr>
              <a:t>ŒUVRES SOCIALES  </a:t>
            </a:r>
            <a:endParaRPr lang="fr-FR" b="1" dirty="0">
              <a:solidFill>
                <a:srgbClr val="C00000"/>
              </a:solidFill>
              <a:latin typeface="Arial"/>
              <a:cs typeface="Times New Roman"/>
            </a:endParaRPr>
          </a:p>
          <a:p>
            <a:pPr algn="ctr" fontAlgn="base"/>
            <a:endParaRPr lang="fr-FR" b="1" dirty="0">
              <a:solidFill>
                <a:srgbClr val="C00000"/>
              </a:solidFill>
              <a:latin typeface="Arial"/>
              <a:cs typeface="Times New Roman"/>
            </a:endParaRPr>
          </a:p>
          <a:p>
            <a:pPr algn="just" fontAlgn="base"/>
            <a:r>
              <a:rPr lang="fr-FR" sz="1400" dirty="0" smtClean="0">
                <a:solidFill>
                  <a:srgbClr val="002060"/>
                </a:solidFill>
                <a:latin typeface="Arial" panose="020B0604020202020204" pitchFamily="34" charset="0"/>
                <a:cs typeface="Arial" panose="020B0604020202020204" pitchFamily="34" charset="0"/>
              </a:rPr>
              <a:t>Ouverture de la billetterie cinéma dès février. Pour rappel, vous pouvez commander jusqu’à 5 places subventionnées à hauteur de 30% par trimestre. N’oubliez pas que vous pouvez également commander des places non subventionnées au tarif CSE. </a:t>
            </a:r>
          </a:p>
          <a:p>
            <a:pPr algn="just" fontAlgn="base"/>
            <a:endParaRPr lang="fr-FR" sz="1400" dirty="0" smtClean="0">
              <a:solidFill>
                <a:srgbClr val="002060"/>
              </a:solidFill>
              <a:latin typeface="Arial" panose="020B0604020202020204" pitchFamily="34" charset="0"/>
              <a:cs typeface="Arial" panose="020B0604020202020204" pitchFamily="34" charset="0"/>
            </a:endParaRPr>
          </a:p>
          <a:p>
            <a:pPr algn="just" fontAlgn="base"/>
            <a:r>
              <a:rPr lang="fr-FR" sz="1400" dirty="0" smtClean="0">
                <a:solidFill>
                  <a:srgbClr val="002060"/>
                </a:solidFill>
                <a:latin typeface="Arial" panose="020B0604020202020204" pitchFamily="34" charset="0"/>
                <a:cs typeface="Arial" panose="020B0604020202020204" pitchFamily="34" charset="0"/>
              </a:rPr>
              <a:t>Ouverture également de l l’aide à l’enfant en situation de handicap dès février. Pour rappel l’aide est a effectuer dès que la situation est connue, cette dernière est versée mensuellement.  </a:t>
            </a:r>
          </a:p>
          <a:p>
            <a:pPr algn="just" fontAlgn="base"/>
            <a:endParaRPr lang="fr-FR" sz="1400" dirty="0">
              <a:solidFill>
                <a:srgbClr val="002060"/>
              </a:solidFill>
              <a:latin typeface="Arial" panose="020B0604020202020204" pitchFamily="34" charset="0"/>
              <a:cs typeface="Arial" panose="020B0604020202020204" pitchFamily="34" charset="0"/>
            </a:endParaRPr>
          </a:p>
          <a:p>
            <a:pPr algn="just" fontAlgn="base"/>
            <a:r>
              <a:rPr lang="fr-FR" sz="1400" dirty="0" smtClean="0">
                <a:solidFill>
                  <a:srgbClr val="002060"/>
                </a:solidFill>
                <a:latin typeface="Arial" panose="020B0604020202020204" pitchFamily="34" charset="0"/>
                <a:cs typeface="Arial" panose="020B0604020202020204" pitchFamily="34" charset="0"/>
              </a:rPr>
              <a:t>Arrêt de la plateforme </a:t>
            </a:r>
            <a:r>
              <a:rPr lang="fr-FR" sz="1400" dirty="0" err="1" smtClean="0">
                <a:solidFill>
                  <a:srgbClr val="002060"/>
                </a:solidFill>
                <a:latin typeface="Arial" panose="020B0604020202020204" pitchFamily="34" charset="0"/>
                <a:cs typeface="Arial" panose="020B0604020202020204" pitchFamily="34" charset="0"/>
              </a:rPr>
              <a:t>My</a:t>
            </a:r>
            <a:r>
              <a:rPr lang="fr-FR" sz="1400" dirty="0" smtClean="0">
                <a:solidFill>
                  <a:srgbClr val="002060"/>
                </a:solidFill>
                <a:latin typeface="Arial" panose="020B0604020202020204" pitchFamily="34" charset="0"/>
                <a:cs typeface="Arial" panose="020B0604020202020204" pitchFamily="34" charset="0"/>
              </a:rPr>
              <a:t> Primo au profit de la plateforme « Club </a:t>
            </a:r>
            <a:r>
              <a:rPr lang="fr-FR" sz="1400" dirty="0">
                <a:solidFill>
                  <a:srgbClr val="002060"/>
                </a:solidFill>
                <a:latin typeface="Arial" panose="020B0604020202020204" pitchFamily="34" charset="0"/>
                <a:cs typeface="Arial" panose="020B0604020202020204" pitchFamily="34" charset="0"/>
              </a:rPr>
              <a:t>E</a:t>
            </a:r>
            <a:r>
              <a:rPr lang="fr-FR" sz="1400" dirty="0" smtClean="0">
                <a:solidFill>
                  <a:srgbClr val="002060"/>
                </a:solidFill>
                <a:latin typeface="Arial" panose="020B0604020202020204" pitchFamily="34" charset="0"/>
                <a:cs typeface="Arial" panose="020B0604020202020204" pitchFamily="34" charset="0"/>
              </a:rPr>
              <a:t>mployés » Début février, vous recevrez sur votre boite mail personnel un lien de connexion pour créer votre compte venant de </a:t>
            </a:r>
            <a:r>
              <a:rPr lang="fr-FR" sz="1400" dirty="0" smtClean="0">
                <a:solidFill>
                  <a:srgbClr val="002060"/>
                </a:solidFill>
                <a:latin typeface="Arial" panose="020B0604020202020204" pitchFamily="34" charset="0"/>
                <a:cs typeface="Arial" panose="020B0604020202020204" pitchFamily="34" charset="0"/>
                <a:hlinkClick r:id="rId3"/>
              </a:rPr>
              <a:t>bonjour@clients.club-employes.com</a:t>
            </a:r>
            <a:r>
              <a:rPr lang="fr-FR" sz="1400" dirty="0">
                <a:solidFill>
                  <a:srgbClr val="002060"/>
                </a:solidFill>
                <a:latin typeface="Arial" panose="020B0604020202020204" pitchFamily="34" charset="0"/>
                <a:cs typeface="Arial" panose="020B0604020202020204" pitchFamily="34" charset="0"/>
              </a:rPr>
              <a:t> </a:t>
            </a:r>
          </a:p>
          <a:p>
            <a:pPr algn="just" fontAlgn="base"/>
            <a:r>
              <a:rPr lang="fr-FR" sz="1400" dirty="0" smtClean="0">
                <a:solidFill>
                  <a:srgbClr val="002060"/>
                </a:solidFill>
                <a:latin typeface="Arial" panose="020B0604020202020204" pitchFamily="34" charset="0"/>
                <a:cs typeface="Arial" panose="020B0604020202020204" pitchFamily="34" charset="0"/>
              </a:rPr>
              <a:t>Cette plateforme vous permet d’avoir accès a des centaines d’offres promotionnelles. Deux webinaires vous seront proposés le 28 février et le 4 mars de 12h à 12h30 pour vous approprier la plateforme. </a:t>
            </a:r>
            <a:endParaRPr lang="fr-FR" sz="1400" dirty="0">
              <a:solidFill>
                <a:srgbClr val="002060"/>
              </a:solidFill>
              <a:latin typeface="Arial" panose="020B0604020202020204" pitchFamily="34" charset="0"/>
              <a:cs typeface="Arial" panose="020B0604020202020204" pitchFamily="34" charset="0"/>
            </a:endParaRPr>
          </a:p>
          <a:p>
            <a:pPr algn="just" fontAlgn="base"/>
            <a:endParaRPr lang="fr-FR" sz="1400" dirty="0" smtClean="0">
              <a:solidFill>
                <a:srgbClr val="002060"/>
              </a:solidFill>
              <a:latin typeface="Arial" panose="020B0604020202020204" pitchFamily="34" charset="0"/>
              <a:cs typeface="Arial" panose="020B0604020202020204" pitchFamily="34" charset="0"/>
            </a:endParaRPr>
          </a:p>
          <a:p>
            <a:pPr algn="just" fontAlgn="base"/>
            <a:endParaRPr lang="fr-FR" sz="1400" dirty="0" smtClean="0">
              <a:solidFill>
                <a:srgbClr val="002060"/>
              </a:solidFill>
              <a:latin typeface="Arial" panose="020B0604020202020204" pitchFamily="34" charset="0"/>
              <a:cs typeface="Arial" panose="020B0604020202020204" pitchFamily="34" charset="0"/>
            </a:endParaRPr>
          </a:p>
          <a:p>
            <a:pPr algn="just" fontAlgn="base"/>
            <a:endParaRPr lang="fr-FR" sz="1400" b="1" dirty="0"/>
          </a:p>
          <a:p>
            <a:pPr algn="ctr" fontAlgn="base"/>
            <a:r>
              <a:rPr lang="fr-FR" sz="1400" b="1" dirty="0" smtClean="0"/>
              <a:t> </a:t>
            </a:r>
            <a:r>
              <a:rPr lang="fr-FR" b="1" dirty="0">
                <a:solidFill>
                  <a:srgbClr val="C00000"/>
                </a:solidFill>
                <a:latin typeface="Arial"/>
                <a:cs typeface="Times New Roman"/>
              </a:rPr>
              <a:t>QUESTIONS DE LA CFE-CGC  </a:t>
            </a:r>
          </a:p>
          <a:p>
            <a:pPr algn="just" fontAlgn="base"/>
            <a:endParaRPr lang="fr-FR" sz="1400" dirty="0">
              <a:solidFill>
                <a:srgbClr val="002060"/>
              </a:solidFill>
              <a:latin typeface="Arial" panose="020B0604020202020204" pitchFamily="34" charset="0"/>
              <a:cs typeface="Arial" panose="020B0604020202020204" pitchFamily="34" charset="0"/>
            </a:endParaRPr>
          </a:p>
          <a:p>
            <a:pPr algn="just" fontAlgn="base"/>
            <a:r>
              <a:rPr lang="fr-FR" sz="1400" dirty="0">
                <a:solidFill>
                  <a:srgbClr val="002060"/>
                </a:solidFill>
                <a:latin typeface="Arial" panose="020B0604020202020204" pitchFamily="34" charset="0"/>
                <a:cs typeface="Arial" panose="020B0604020202020204" pitchFamily="34" charset="0"/>
              </a:rPr>
              <a:t>Question BDE :  41 postes notés en rediffusion sur les résultats BDE du 06/12. Sur la diffusion BDE du 13/01, 13 postes ont disparu. Quelle en est la raison ? </a:t>
            </a:r>
          </a:p>
          <a:p>
            <a:pPr algn="just" fontAlgn="base"/>
            <a:r>
              <a:rPr lang="fr-FR" sz="1400" dirty="0">
                <a:solidFill>
                  <a:srgbClr val="C00000"/>
                </a:solidFill>
                <a:latin typeface="Arial" panose="020B0604020202020204" pitchFamily="34" charset="0"/>
                <a:cs typeface="Arial" panose="020B0604020202020204" pitchFamily="34" charset="0"/>
              </a:rPr>
              <a:t>La Direction nous indique que cela n’a aucun rapport.  Les postes ont été retirés puisqu’ils ont été diffusés 2 fois sans candidatures correspondantes. </a:t>
            </a:r>
          </a:p>
          <a:p>
            <a:pPr algn="just" fontAlgn="base"/>
            <a:r>
              <a:rPr lang="fr-FR" sz="1400" dirty="0">
                <a:solidFill>
                  <a:srgbClr val="002060"/>
                </a:solidFill>
                <a:latin typeface="Arial" panose="020B0604020202020204" pitchFamily="34" charset="0"/>
                <a:cs typeface="Arial" panose="020B0604020202020204" pitchFamily="34" charset="0"/>
              </a:rPr>
              <a:t>  </a:t>
            </a:r>
          </a:p>
          <a:p>
            <a:pPr algn="just" fontAlgn="base"/>
            <a:r>
              <a:rPr lang="fr-FR" sz="1400" dirty="0">
                <a:solidFill>
                  <a:srgbClr val="002060"/>
                </a:solidFill>
                <a:latin typeface="Arial" panose="020B0604020202020204" pitchFamily="34" charset="0"/>
                <a:cs typeface="Arial" panose="020B0604020202020204" pitchFamily="34" charset="0"/>
              </a:rPr>
              <a:t>Question ZFE : En plus de Rouen, les agglomérations du Havre &amp; Caen disposent depuis le 01/01/2025 d’une Zone à Faibles Emissions Mobilité (ZFE-m). Une vignette est obligatoire pour circuler. La Direction peut-elle communiquer auprès de ses salariés normands ? </a:t>
            </a:r>
          </a:p>
          <a:p>
            <a:pPr algn="just" fontAlgn="base"/>
            <a:r>
              <a:rPr lang="fr-FR" sz="1400" dirty="0">
                <a:solidFill>
                  <a:srgbClr val="C00000"/>
                </a:solidFill>
                <a:latin typeface="Arial" panose="020B0604020202020204" pitchFamily="34" charset="0"/>
                <a:cs typeface="Arial" panose="020B0604020202020204" pitchFamily="34" charset="0"/>
              </a:rPr>
              <a:t>La Direction nous informe qu’une communication sur l’intranet sera </a:t>
            </a:r>
            <a:r>
              <a:rPr lang="fr-FR" sz="1400" dirty="0" smtClean="0">
                <a:solidFill>
                  <a:srgbClr val="C00000"/>
                </a:solidFill>
                <a:latin typeface="Arial" panose="020B0604020202020204" pitchFamily="34" charset="0"/>
                <a:cs typeface="Arial" panose="020B0604020202020204" pitchFamily="34" charset="0"/>
              </a:rPr>
              <a:t>faite</a:t>
            </a:r>
          </a:p>
          <a:p>
            <a:pPr algn="just" fontAlgn="base"/>
            <a:endParaRPr lang="fr-FR" sz="1400" dirty="0">
              <a:solidFill>
                <a:srgbClr val="FF0000"/>
              </a:solidFill>
              <a:latin typeface="Arial" panose="020B0604020202020204" pitchFamily="34" charset="0"/>
              <a:cs typeface="Arial" panose="020B0604020202020204" pitchFamily="34" charset="0"/>
            </a:endParaRPr>
          </a:p>
          <a:p>
            <a:pPr lvl="0" algn="just" fontAlgn="base"/>
            <a:r>
              <a:rPr lang="fr-FR" sz="1400" dirty="0">
                <a:solidFill>
                  <a:srgbClr val="002060"/>
                </a:solidFill>
                <a:latin typeface="Arial" panose="020B0604020202020204" pitchFamily="34" charset="0"/>
                <a:cs typeface="Arial" panose="020B0604020202020204" pitchFamily="34" charset="0"/>
              </a:rPr>
              <a:t>Question diverse - EDO :  hier en CSE a été évoqué le fait que la fin de l'EDO soit repoussée à fin juin. Pouvez-vous nous en dire plus ? Quand en informerez-vous les sites ? </a:t>
            </a:r>
          </a:p>
          <a:p>
            <a:pPr lvl="0" algn="just" fontAlgn="base"/>
            <a:r>
              <a:rPr lang="fr-FR" sz="1400" dirty="0">
                <a:solidFill>
                  <a:srgbClr val="C00000"/>
                </a:solidFill>
                <a:latin typeface="Arial" panose="020B0604020202020204" pitchFamily="34" charset="0"/>
                <a:cs typeface="Arial" panose="020B0604020202020204" pitchFamily="34" charset="0"/>
              </a:rPr>
              <a:t>La direction n'est toujours pas informée officiellement du délai repoussé, elle vient de l’apprendre par les voix syndicales </a:t>
            </a:r>
            <a:r>
              <a:rPr lang="fr-FR" sz="1400" dirty="0">
                <a:solidFill>
                  <a:srgbClr val="C00000"/>
                </a:solidFill>
              </a:rPr>
              <a:t> </a:t>
            </a:r>
            <a:endParaRPr lang="fr-FR" sz="1400" dirty="0">
              <a:solidFill>
                <a:srgbClr val="C00000"/>
              </a:solidFill>
              <a:latin typeface="Arial" panose="020B0604020202020204" pitchFamily="34" charset="0"/>
              <a:cs typeface="Arial" panose="020B0604020202020204" pitchFamily="34" charset="0"/>
            </a:endParaRPr>
          </a:p>
          <a:p>
            <a:pPr algn="just" fontAlgn="base"/>
            <a:endParaRPr lang="fr-FR" sz="1400" dirty="0">
              <a:solidFill>
                <a:srgbClr val="FF0000"/>
              </a:solidFill>
              <a:latin typeface="Arial" panose="020B0604020202020204" pitchFamily="34" charset="0"/>
              <a:cs typeface="Arial" panose="020B0604020202020204" pitchFamily="34" charset="0"/>
            </a:endParaRPr>
          </a:p>
          <a:p>
            <a:pPr algn="just" fontAlgn="base"/>
            <a:endParaRPr lang="fr-FR" sz="1400" b="1" dirty="0"/>
          </a:p>
        </p:txBody>
      </p:sp>
    </p:spTree>
    <p:extLst>
      <p:ext uri="{BB962C8B-B14F-4D97-AF65-F5344CB8AC3E}">
        <p14:creationId xmlns:p14="http://schemas.microsoft.com/office/powerpoint/2010/main" val="3896456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2684C2A3-BC1C-0543-8437-23D9C5D06247}"/>
              </a:ext>
            </a:extLst>
          </p:cNvPr>
          <p:cNvSpPr txBox="1"/>
          <p:nvPr/>
        </p:nvSpPr>
        <p:spPr>
          <a:xfrm>
            <a:off x="1202387" y="948452"/>
            <a:ext cx="6357288" cy="707886"/>
          </a:xfrm>
          <a:prstGeom prst="rect">
            <a:avLst/>
          </a:prstGeom>
          <a:noFill/>
        </p:spPr>
        <p:txBody>
          <a:bodyPr wrap="square" rtlCol="0">
            <a:spAutoFit/>
          </a:bodyPr>
          <a:lstStyle/>
          <a:p>
            <a:pPr algn="just" fontAlgn="base"/>
            <a:endParaRPr lang="fr-FR" sz="1300" b="1" dirty="0">
              <a:solidFill>
                <a:srgbClr val="C00000"/>
              </a:solidFill>
              <a:latin typeface="Arial" panose="020B0604020202020204" pitchFamily="34" charset="0"/>
              <a:cs typeface="Arial" panose="020B0604020202020204" pitchFamily="34" charset="0"/>
            </a:endParaRPr>
          </a:p>
          <a:p>
            <a:pPr algn="just" fontAlgn="base"/>
            <a:endParaRPr lang="fr-FR" sz="1400" b="1" dirty="0">
              <a:solidFill>
                <a:srgbClr val="000B59"/>
              </a:solidFill>
              <a:latin typeface="Arial"/>
              <a:cs typeface="Times New Roman"/>
            </a:endParaRPr>
          </a:p>
          <a:p>
            <a:pPr algn="just"/>
            <a:endParaRPr lang="fr-FR" sz="1300" dirty="0">
              <a:solidFill>
                <a:srgbClr val="002060"/>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xmlns="" id="{E0E442C8-2E4D-354A-9E88-FDA969875234}"/>
              </a:ext>
            </a:extLst>
          </p:cNvPr>
          <p:cNvSpPr txBox="1"/>
          <p:nvPr/>
        </p:nvSpPr>
        <p:spPr>
          <a:xfrm>
            <a:off x="2630872" y="330617"/>
            <a:ext cx="3281503" cy="369332"/>
          </a:xfrm>
          <a:prstGeom prst="rect">
            <a:avLst/>
          </a:prstGeom>
          <a:noFill/>
        </p:spPr>
        <p:txBody>
          <a:bodyPr wrap="square" rtlCol="0">
            <a:spAutoFit/>
          </a:bodyPr>
          <a:lstStyle/>
          <a:p>
            <a:pPr algn="ctr"/>
            <a:r>
              <a:rPr lang="fr-FR" b="1" dirty="0">
                <a:solidFill>
                  <a:srgbClr val="C00000"/>
                </a:solidFill>
                <a:latin typeface="Arial Black" panose="020B0604020202020204" pitchFamily="34" charset="0"/>
                <a:cs typeface="Arial Black" panose="020B0604020202020204" pitchFamily="34" charset="0"/>
                <a:hlinkClick r:id="rId2" action="ppaction://hlinksldjump"/>
              </a:rPr>
              <a:t>Retour au sommaire</a:t>
            </a:r>
            <a:endParaRPr lang="fr-FR" b="1" dirty="0">
              <a:solidFill>
                <a:srgbClr val="C00000"/>
              </a:solidFill>
              <a:latin typeface="Arial Black" panose="020B0604020202020204" pitchFamily="34" charset="0"/>
              <a:cs typeface="Arial Black" panose="020B0604020202020204" pitchFamily="34" charset="0"/>
            </a:endParaRPr>
          </a:p>
        </p:txBody>
      </p:sp>
      <p:sp>
        <p:nvSpPr>
          <p:cNvPr id="10" name="Rectangle à coins arrondis 9"/>
          <p:cNvSpPr/>
          <p:nvPr/>
        </p:nvSpPr>
        <p:spPr>
          <a:xfrm>
            <a:off x="2931490" y="348342"/>
            <a:ext cx="2663338" cy="372008"/>
          </a:xfrm>
          <a:prstGeom prst="roundRect">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à coins arrondis 10"/>
          <p:cNvSpPr/>
          <p:nvPr/>
        </p:nvSpPr>
        <p:spPr>
          <a:xfrm>
            <a:off x="2887482" y="296665"/>
            <a:ext cx="2754330" cy="464840"/>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xmlns="" id="{2684C2A3-BC1C-0543-8437-23D9C5D06247}"/>
              </a:ext>
            </a:extLst>
          </p:cNvPr>
          <p:cNvSpPr txBox="1"/>
          <p:nvPr/>
        </p:nvSpPr>
        <p:spPr>
          <a:xfrm>
            <a:off x="1124030" y="874649"/>
            <a:ext cx="6357288" cy="10064294"/>
          </a:xfrm>
          <a:prstGeom prst="rect">
            <a:avLst/>
          </a:prstGeom>
          <a:noFill/>
        </p:spPr>
        <p:txBody>
          <a:bodyPr wrap="square" rtlCol="0">
            <a:spAutoFit/>
          </a:bodyPr>
          <a:lstStyle/>
          <a:p>
            <a:pPr fontAlgn="base"/>
            <a:endParaRPr lang="fr-FR" sz="1400" dirty="0" smtClean="0">
              <a:solidFill>
                <a:srgbClr val="002060"/>
              </a:solidFill>
              <a:latin typeface="Arial" panose="020B0604020202020204" pitchFamily="34" charset="0"/>
              <a:cs typeface="Arial" panose="020B0604020202020204" pitchFamily="34" charset="0"/>
            </a:endParaRPr>
          </a:p>
          <a:p>
            <a:pPr algn="ctr" fontAlgn="base"/>
            <a:r>
              <a:rPr lang="fr-FR" b="1" dirty="0">
                <a:solidFill>
                  <a:srgbClr val="C00000"/>
                </a:solidFill>
                <a:latin typeface="Arial"/>
                <a:cs typeface="Times New Roman"/>
              </a:rPr>
              <a:t>QUESTIONS DE LA CFE-CGC  </a:t>
            </a:r>
          </a:p>
          <a:p>
            <a:pPr algn="ctr" fontAlgn="base"/>
            <a:endParaRPr lang="fr-FR" sz="1400" dirty="0">
              <a:solidFill>
                <a:srgbClr val="002060"/>
              </a:solidFill>
              <a:latin typeface="Arial" panose="020B0604020202020204" pitchFamily="34" charset="0"/>
              <a:cs typeface="Arial" panose="020B0604020202020204" pitchFamily="34" charset="0"/>
            </a:endParaRPr>
          </a:p>
          <a:p>
            <a:pPr fontAlgn="base"/>
            <a:endParaRPr lang="fr-FR" sz="1400" dirty="0" smtClean="0">
              <a:solidFill>
                <a:srgbClr val="002060"/>
              </a:solidFill>
              <a:latin typeface="Arial" panose="020B0604020202020204" pitchFamily="34" charset="0"/>
              <a:cs typeface="Arial" panose="020B0604020202020204" pitchFamily="34" charset="0"/>
            </a:endParaRPr>
          </a:p>
          <a:p>
            <a:pPr algn="just" fontAlgn="base"/>
            <a:r>
              <a:rPr lang="fr-FR" sz="1400" dirty="0" smtClean="0">
                <a:solidFill>
                  <a:srgbClr val="002060"/>
                </a:solidFill>
                <a:latin typeface="Arial" panose="020B0604020202020204" pitchFamily="34" charset="0"/>
                <a:cs typeface="Arial" panose="020B0604020202020204" pitchFamily="34" charset="0"/>
              </a:rPr>
              <a:t>Question </a:t>
            </a:r>
            <a:r>
              <a:rPr lang="fr-FR" sz="1400" dirty="0">
                <a:solidFill>
                  <a:srgbClr val="002060"/>
                </a:solidFill>
                <a:latin typeface="Arial" panose="020B0604020202020204" pitchFamily="34" charset="0"/>
                <a:cs typeface="Arial" panose="020B0604020202020204" pitchFamily="34" charset="0"/>
              </a:rPr>
              <a:t>Usage Véhicules Electriques Zoé :</a:t>
            </a:r>
            <a:r>
              <a:rPr lang="fr-FR" sz="1400" dirty="0">
                <a:solidFill>
                  <a:srgbClr val="002060"/>
                </a:solidFill>
                <a:latin typeface="Arial" panose="020B0604020202020204" pitchFamily="34" charset="0"/>
                <a:cs typeface="Arial" panose="020B0604020202020204" pitchFamily="34" charset="0"/>
                <a:hlinkClick r:id="rId3"/>
              </a:rPr>
              <a:t> l’intranet normandie</a:t>
            </a:r>
            <a:r>
              <a:rPr lang="fr-FR" sz="1400" dirty="0">
                <a:solidFill>
                  <a:srgbClr val="002060"/>
                </a:solidFill>
                <a:latin typeface="Arial" panose="020B0604020202020204" pitchFamily="34" charset="0"/>
                <a:cs typeface="Arial" panose="020B0604020202020204" pitchFamily="34" charset="0"/>
              </a:rPr>
              <a:t> propose quelques informations concernant les véhicules de service électriques. La page est-elle bien à jour au niveau du nombre de véhicules et du nombre et lieux de points de charge ? Pouvez-vous aussi proposer sur demande une prise en main des véhicules électriques pour les salariés intéressés ? Pouvez-vous également préciser aux salariés normands comment accéder aux parkings disposant de bornes électriques (adresse, procédure d’accès aux parkings, procédure de réservation des créneaux horaires pour recharger le véhicule électrique ? </a:t>
            </a:r>
          </a:p>
          <a:p>
            <a:pPr algn="just" fontAlgn="base"/>
            <a:r>
              <a:rPr lang="fr-FR" sz="1400" dirty="0">
                <a:solidFill>
                  <a:srgbClr val="C00000"/>
                </a:solidFill>
                <a:latin typeface="Arial" panose="020B0604020202020204" pitchFamily="34" charset="0"/>
                <a:cs typeface="Arial" panose="020B0604020202020204" pitchFamily="34" charset="0"/>
              </a:rPr>
              <a:t>La Direction nous informe qu’il faut s’adresser au responsable de flotte de votre agence pour avoir des explications sur le fonctionnement des véhicules électriques, un livret explicatif est à disposition dans chaque véhicule. La procédure d’accès au parking sera envoyée.</a:t>
            </a:r>
          </a:p>
          <a:p>
            <a:pPr algn="just" fontAlgn="base"/>
            <a:endParaRPr lang="fr-FR" sz="1400" dirty="0" smtClean="0">
              <a:solidFill>
                <a:srgbClr val="002060"/>
              </a:solidFill>
              <a:latin typeface="Arial" panose="020B0604020202020204" pitchFamily="34" charset="0"/>
              <a:cs typeface="Arial" panose="020B0604020202020204" pitchFamily="34" charset="0"/>
            </a:endParaRPr>
          </a:p>
          <a:p>
            <a:pPr algn="just" fontAlgn="base"/>
            <a:endParaRPr lang="fr-FR" sz="1400" dirty="0">
              <a:solidFill>
                <a:srgbClr val="002060"/>
              </a:solidFill>
              <a:latin typeface="Arial" panose="020B0604020202020204" pitchFamily="34" charset="0"/>
              <a:cs typeface="Arial" panose="020B0604020202020204" pitchFamily="34" charset="0"/>
            </a:endParaRPr>
          </a:p>
          <a:p>
            <a:pPr algn="just" fontAlgn="base"/>
            <a:r>
              <a:rPr lang="fr-FR" sz="1400" dirty="0" smtClean="0">
                <a:solidFill>
                  <a:srgbClr val="002060"/>
                </a:solidFill>
                <a:latin typeface="Arial" panose="020B0604020202020204" pitchFamily="34" charset="0"/>
                <a:cs typeface="Arial" panose="020B0604020202020204" pitchFamily="34" charset="0"/>
              </a:rPr>
              <a:t>Question </a:t>
            </a:r>
            <a:r>
              <a:rPr lang="fr-FR" sz="1400" dirty="0">
                <a:solidFill>
                  <a:srgbClr val="002060"/>
                </a:solidFill>
                <a:latin typeface="Arial" panose="020B0604020202020204" pitchFamily="34" charset="0"/>
                <a:cs typeface="Arial" panose="020B0604020202020204" pitchFamily="34" charset="0"/>
              </a:rPr>
              <a:t>campagne France Travail sur le don du sang : France Travail est engagé dans une démarche RSE. En 2023 &amp; 2024, des expérimentations ont été menées sur des territoires précis. Quel est le bilan 2024 pour la campagne Don du sang à France Travail Normandie ? Quelles actions la Direction a-t-elle prévue pour 2025 ? Une extension à l’ensemble de la région est-elle envisagée ? </a:t>
            </a:r>
            <a:endParaRPr lang="fr-FR" sz="1400" dirty="0" smtClean="0">
              <a:solidFill>
                <a:srgbClr val="002060"/>
              </a:solidFill>
              <a:latin typeface="Arial" panose="020B0604020202020204" pitchFamily="34" charset="0"/>
              <a:cs typeface="Arial" panose="020B0604020202020204" pitchFamily="34" charset="0"/>
            </a:endParaRPr>
          </a:p>
          <a:p>
            <a:pPr algn="just" fontAlgn="base"/>
            <a:r>
              <a:rPr lang="fr-FR" sz="1400" dirty="0" smtClean="0">
                <a:solidFill>
                  <a:srgbClr val="C00000"/>
                </a:solidFill>
                <a:latin typeface="Arial" panose="020B0604020202020204" pitchFamily="34" charset="0"/>
                <a:cs typeface="Arial" panose="020B0604020202020204" pitchFamily="34" charset="0"/>
              </a:rPr>
              <a:t>La Direction nous indique que le bilan 2024 est en cours,  pour 2025 plusieurs scenarii seront étudiés mais rien n’est fixé quant aux actions sur les territoires.</a:t>
            </a:r>
            <a:r>
              <a:rPr lang="fr-FR" sz="1400" dirty="0" smtClean="0">
                <a:solidFill>
                  <a:srgbClr val="FF0000"/>
                </a:solidFill>
                <a:latin typeface="Arial" panose="020B0604020202020204" pitchFamily="34" charset="0"/>
                <a:cs typeface="Arial" panose="020B0604020202020204" pitchFamily="34" charset="0"/>
              </a:rPr>
              <a:t> </a:t>
            </a:r>
            <a:endParaRPr lang="fr-FR" sz="1400" dirty="0">
              <a:solidFill>
                <a:srgbClr val="002060"/>
              </a:solidFill>
              <a:latin typeface="Arial" panose="020B0604020202020204" pitchFamily="34" charset="0"/>
              <a:cs typeface="Arial" panose="020B0604020202020204" pitchFamily="34" charset="0"/>
            </a:endParaRPr>
          </a:p>
          <a:p>
            <a:pPr algn="just" fontAlgn="base"/>
            <a:r>
              <a:rPr lang="fr-FR" sz="1400" dirty="0">
                <a:solidFill>
                  <a:srgbClr val="002060"/>
                </a:solidFill>
                <a:latin typeface="Arial" panose="020B0604020202020204" pitchFamily="34" charset="0"/>
                <a:cs typeface="Arial" panose="020B0604020202020204" pitchFamily="34" charset="0"/>
              </a:rPr>
              <a:t>  </a:t>
            </a:r>
            <a:endParaRPr lang="fr-FR" sz="1400" dirty="0" smtClean="0">
              <a:solidFill>
                <a:srgbClr val="002060"/>
              </a:solidFill>
              <a:latin typeface="Arial" panose="020B0604020202020204" pitchFamily="34" charset="0"/>
              <a:cs typeface="Arial" panose="020B0604020202020204" pitchFamily="34" charset="0"/>
            </a:endParaRPr>
          </a:p>
          <a:p>
            <a:pPr algn="just" fontAlgn="base"/>
            <a:endParaRPr lang="fr-FR" sz="1400" dirty="0">
              <a:solidFill>
                <a:srgbClr val="002060"/>
              </a:solidFill>
              <a:latin typeface="Arial" panose="020B0604020202020204" pitchFamily="34" charset="0"/>
              <a:cs typeface="Arial" panose="020B0604020202020204" pitchFamily="34" charset="0"/>
            </a:endParaRPr>
          </a:p>
          <a:p>
            <a:pPr algn="just" fontAlgn="base"/>
            <a:r>
              <a:rPr lang="fr-FR" sz="1400" dirty="0">
                <a:solidFill>
                  <a:srgbClr val="002060"/>
                </a:solidFill>
                <a:latin typeface="Arial" panose="020B0604020202020204" pitchFamily="34" charset="0"/>
                <a:cs typeface="Arial" panose="020B0604020202020204" pitchFamily="34" charset="0"/>
              </a:rPr>
              <a:t>Question Avenir Pro : il est prévu une compensation du FSE pour remplacer les agents partis sur le dispositif Avenir Pro. Qui a bénéficié de cette compensation et où ? </a:t>
            </a:r>
            <a:endParaRPr lang="fr-FR" sz="1400" dirty="0" smtClean="0">
              <a:solidFill>
                <a:srgbClr val="002060"/>
              </a:solidFill>
              <a:latin typeface="Arial" panose="020B0604020202020204" pitchFamily="34" charset="0"/>
              <a:cs typeface="Arial" panose="020B0604020202020204" pitchFamily="34" charset="0"/>
            </a:endParaRPr>
          </a:p>
          <a:p>
            <a:pPr algn="just" fontAlgn="base"/>
            <a:r>
              <a:rPr lang="fr-FR" sz="1400" dirty="0" smtClean="0">
                <a:solidFill>
                  <a:srgbClr val="C00000"/>
                </a:solidFill>
                <a:latin typeface="Arial" panose="020B0604020202020204" pitchFamily="34" charset="0"/>
                <a:cs typeface="Arial" panose="020B0604020202020204" pitchFamily="34" charset="0"/>
              </a:rPr>
              <a:t>La Direction nous indique que dans </a:t>
            </a:r>
            <a:r>
              <a:rPr lang="fr-FR" sz="1400" dirty="0">
                <a:solidFill>
                  <a:srgbClr val="C00000"/>
                </a:solidFill>
                <a:latin typeface="Arial" panose="020B0604020202020204" pitchFamily="34" charset="0"/>
                <a:cs typeface="Arial" panose="020B0604020202020204" pitchFamily="34" charset="0"/>
              </a:rPr>
              <a:t>le cadre du FSE les dotations ont été donné </a:t>
            </a:r>
            <a:r>
              <a:rPr lang="fr-FR" sz="1400" dirty="0" smtClean="0">
                <a:solidFill>
                  <a:srgbClr val="C00000"/>
                </a:solidFill>
                <a:latin typeface="Arial" panose="020B0604020202020204" pitchFamily="34" charset="0"/>
                <a:cs typeface="Arial" panose="020B0604020202020204" pitchFamily="34" charset="0"/>
              </a:rPr>
              <a:t>aux DT </a:t>
            </a:r>
            <a:r>
              <a:rPr lang="fr-FR" sz="1400" dirty="0">
                <a:solidFill>
                  <a:srgbClr val="C00000"/>
                </a:solidFill>
                <a:latin typeface="Arial" panose="020B0604020202020204" pitchFamily="34" charset="0"/>
                <a:cs typeface="Arial" panose="020B0604020202020204" pitchFamily="34" charset="0"/>
              </a:rPr>
              <a:t>et </a:t>
            </a:r>
            <a:r>
              <a:rPr lang="fr-FR" sz="1400" dirty="0" smtClean="0">
                <a:solidFill>
                  <a:srgbClr val="C00000"/>
                </a:solidFill>
                <a:latin typeface="Arial" panose="020B0604020202020204" pitchFamily="34" charset="0"/>
                <a:cs typeface="Arial" panose="020B0604020202020204" pitchFamily="34" charset="0"/>
              </a:rPr>
              <a:t>qui réparti les postes  </a:t>
            </a:r>
            <a:r>
              <a:rPr lang="fr-FR" sz="1400" dirty="0">
                <a:solidFill>
                  <a:srgbClr val="C00000"/>
                </a:solidFill>
                <a:latin typeface="Arial" panose="020B0604020202020204" pitchFamily="34" charset="0"/>
                <a:cs typeface="Arial" panose="020B0604020202020204" pitchFamily="34" charset="0"/>
              </a:rPr>
              <a:t>ensuite </a:t>
            </a:r>
            <a:r>
              <a:rPr lang="fr-FR" sz="1400" dirty="0" smtClean="0">
                <a:solidFill>
                  <a:srgbClr val="C00000"/>
                </a:solidFill>
                <a:latin typeface="Arial" panose="020B0604020202020204" pitchFamily="34" charset="0"/>
                <a:cs typeface="Arial" panose="020B0604020202020204" pitchFamily="34" charset="0"/>
              </a:rPr>
              <a:t>selon les besoins des territoires, ce qui fait que les CDD de compensation ne sont pas</a:t>
            </a:r>
            <a:r>
              <a:rPr lang="fr-FR" sz="1400" dirty="0">
                <a:solidFill>
                  <a:srgbClr val="C00000"/>
                </a:solidFill>
                <a:latin typeface="Arial" panose="020B0604020202020204" pitchFamily="34" charset="0"/>
                <a:cs typeface="Arial" panose="020B0604020202020204" pitchFamily="34" charset="0"/>
              </a:rPr>
              <a:t> forcément </a:t>
            </a:r>
            <a:r>
              <a:rPr lang="fr-FR" sz="1400" dirty="0" smtClean="0">
                <a:solidFill>
                  <a:srgbClr val="C00000"/>
                </a:solidFill>
                <a:latin typeface="Arial" panose="020B0604020202020204" pitchFamily="34" charset="0"/>
                <a:cs typeface="Arial" panose="020B0604020202020204" pitchFamily="34" charset="0"/>
              </a:rPr>
              <a:t>sur </a:t>
            </a:r>
            <a:r>
              <a:rPr lang="fr-FR" sz="1400" dirty="0">
                <a:solidFill>
                  <a:srgbClr val="C00000"/>
                </a:solidFill>
                <a:latin typeface="Arial" panose="020B0604020202020204" pitchFamily="34" charset="0"/>
                <a:cs typeface="Arial" panose="020B0604020202020204" pitchFamily="34" charset="0"/>
              </a:rPr>
              <a:t>les agences qui ont le conseiller avenir </a:t>
            </a:r>
            <a:r>
              <a:rPr lang="fr-FR" sz="1400" dirty="0" smtClean="0">
                <a:solidFill>
                  <a:srgbClr val="C00000"/>
                </a:solidFill>
                <a:latin typeface="Arial" panose="020B0604020202020204" pitchFamily="34" charset="0"/>
                <a:cs typeface="Arial" panose="020B0604020202020204" pitchFamily="34" charset="0"/>
              </a:rPr>
              <a:t>pro.</a:t>
            </a:r>
            <a:r>
              <a:rPr lang="fr-FR" sz="1400" dirty="0">
                <a:solidFill>
                  <a:srgbClr val="C00000"/>
                </a:solidFill>
              </a:rPr>
              <a:t>  </a:t>
            </a:r>
          </a:p>
          <a:p>
            <a:pPr fontAlgn="base"/>
            <a:endParaRPr lang="fr-FR" sz="1400" dirty="0" smtClean="0">
              <a:solidFill>
                <a:srgbClr val="002060"/>
              </a:solidFill>
              <a:latin typeface="Arial" panose="020B0604020202020204" pitchFamily="34" charset="0"/>
              <a:cs typeface="Arial" panose="020B0604020202020204" pitchFamily="34" charset="0"/>
            </a:endParaRPr>
          </a:p>
          <a:p>
            <a:pPr fontAlgn="base"/>
            <a:endParaRPr lang="fr-FR" sz="1400" dirty="0" smtClean="0">
              <a:solidFill>
                <a:srgbClr val="002060"/>
              </a:solidFill>
              <a:latin typeface="Arial" panose="020B0604020202020204" pitchFamily="34" charset="0"/>
              <a:cs typeface="Arial" panose="020B0604020202020204" pitchFamily="34" charset="0"/>
            </a:endParaRPr>
          </a:p>
          <a:p>
            <a:pPr fontAlgn="base"/>
            <a:endParaRPr lang="fr-FR" sz="1400" dirty="0" smtClean="0">
              <a:solidFill>
                <a:srgbClr val="002060"/>
              </a:solidFill>
              <a:latin typeface="Arial" panose="020B0604020202020204" pitchFamily="34" charset="0"/>
              <a:cs typeface="Arial" panose="020B0604020202020204" pitchFamily="34" charset="0"/>
            </a:endParaRPr>
          </a:p>
          <a:p>
            <a:pPr fontAlgn="base"/>
            <a:endParaRPr lang="fr-FR" sz="1400" dirty="0">
              <a:solidFill>
                <a:srgbClr val="002060"/>
              </a:solidFill>
              <a:latin typeface="Arial" panose="020B0604020202020204" pitchFamily="34" charset="0"/>
              <a:cs typeface="Arial" panose="020B0604020202020204" pitchFamily="34" charset="0"/>
            </a:endParaRPr>
          </a:p>
          <a:p>
            <a:pPr fontAlgn="base"/>
            <a:r>
              <a:rPr lang="fr-FR" sz="1400" dirty="0">
                <a:solidFill>
                  <a:srgbClr val="002060"/>
                </a:solidFill>
                <a:latin typeface="Arial" panose="020B0604020202020204" pitchFamily="34" charset="0"/>
                <a:cs typeface="Arial" panose="020B0604020202020204" pitchFamily="34" charset="0"/>
              </a:rPr>
              <a:t>  </a:t>
            </a:r>
          </a:p>
          <a:p>
            <a:pPr fontAlgn="base"/>
            <a:r>
              <a:rPr lang="fr-FR" sz="1400" dirty="0">
                <a:solidFill>
                  <a:srgbClr val="002060"/>
                </a:solidFill>
                <a:latin typeface="Arial" panose="020B0604020202020204" pitchFamily="34" charset="0"/>
                <a:cs typeface="Arial" panose="020B0604020202020204" pitchFamily="34" charset="0"/>
              </a:rPr>
              <a:t>  </a:t>
            </a:r>
          </a:p>
          <a:p>
            <a:pPr fontAlgn="base"/>
            <a:r>
              <a:rPr lang="fr-FR" sz="1400" dirty="0">
                <a:solidFill>
                  <a:srgbClr val="002060"/>
                </a:solidFill>
                <a:latin typeface="Arial" panose="020B0604020202020204" pitchFamily="34" charset="0"/>
                <a:cs typeface="Arial" panose="020B0604020202020204" pitchFamily="34" charset="0"/>
              </a:rPr>
              <a:t> </a:t>
            </a:r>
          </a:p>
          <a:p>
            <a:pPr algn="just" fontAlgn="base"/>
            <a:r>
              <a:rPr lang="fr-FR" sz="1400" dirty="0">
                <a:solidFill>
                  <a:srgbClr val="002060"/>
                </a:solidFill>
                <a:latin typeface="Arial" panose="020B0604020202020204" pitchFamily="34" charset="0"/>
                <a:cs typeface="Arial" panose="020B0604020202020204" pitchFamily="34" charset="0"/>
              </a:rPr>
              <a:t>  </a:t>
            </a:r>
            <a:br>
              <a:rPr lang="fr-FR" sz="1400" dirty="0">
                <a:solidFill>
                  <a:srgbClr val="002060"/>
                </a:solidFill>
                <a:latin typeface="Arial" panose="020B0604020202020204" pitchFamily="34" charset="0"/>
                <a:cs typeface="Arial" panose="020B0604020202020204" pitchFamily="34" charset="0"/>
              </a:rPr>
            </a:br>
            <a:endParaRPr lang="fr-FR" sz="1400" b="1" dirty="0">
              <a:solidFill>
                <a:srgbClr val="002060"/>
              </a:solidFill>
              <a:latin typeface="Arial" panose="020B0604020202020204" pitchFamily="34" charset="0"/>
              <a:cs typeface="Arial" panose="020B0604020202020204" pitchFamily="34" charset="0"/>
            </a:endParaRPr>
          </a:p>
          <a:p>
            <a:pPr algn="just" fontAlgn="base"/>
            <a:endParaRPr lang="fr-FR" sz="1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24897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2684C2A3-BC1C-0543-8437-23D9C5D06247}"/>
              </a:ext>
            </a:extLst>
          </p:cNvPr>
          <p:cNvSpPr txBox="1"/>
          <p:nvPr/>
        </p:nvSpPr>
        <p:spPr>
          <a:xfrm>
            <a:off x="1202387" y="948452"/>
            <a:ext cx="6357288" cy="707886"/>
          </a:xfrm>
          <a:prstGeom prst="rect">
            <a:avLst/>
          </a:prstGeom>
          <a:noFill/>
        </p:spPr>
        <p:txBody>
          <a:bodyPr wrap="square" rtlCol="0">
            <a:spAutoFit/>
          </a:bodyPr>
          <a:lstStyle/>
          <a:p>
            <a:pPr algn="just" fontAlgn="base"/>
            <a:endParaRPr lang="fr-FR" sz="1300" b="1" dirty="0">
              <a:solidFill>
                <a:srgbClr val="C00000"/>
              </a:solidFill>
              <a:latin typeface="Arial" panose="020B0604020202020204" pitchFamily="34" charset="0"/>
              <a:cs typeface="Arial" panose="020B0604020202020204" pitchFamily="34" charset="0"/>
            </a:endParaRPr>
          </a:p>
          <a:p>
            <a:pPr algn="just" fontAlgn="base"/>
            <a:endParaRPr lang="fr-FR" sz="1400" b="1" dirty="0">
              <a:solidFill>
                <a:srgbClr val="000B59"/>
              </a:solidFill>
              <a:latin typeface="Arial"/>
              <a:cs typeface="Times New Roman"/>
            </a:endParaRPr>
          </a:p>
          <a:p>
            <a:pPr algn="just"/>
            <a:endParaRPr lang="fr-FR" sz="1300" dirty="0">
              <a:solidFill>
                <a:srgbClr val="002060"/>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xmlns="" id="{E0E442C8-2E4D-354A-9E88-FDA969875234}"/>
              </a:ext>
            </a:extLst>
          </p:cNvPr>
          <p:cNvSpPr txBox="1"/>
          <p:nvPr/>
        </p:nvSpPr>
        <p:spPr>
          <a:xfrm>
            <a:off x="2630872" y="330617"/>
            <a:ext cx="3281503" cy="369332"/>
          </a:xfrm>
          <a:prstGeom prst="rect">
            <a:avLst/>
          </a:prstGeom>
          <a:noFill/>
        </p:spPr>
        <p:txBody>
          <a:bodyPr wrap="square" rtlCol="0">
            <a:spAutoFit/>
          </a:bodyPr>
          <a:lstStyle/>
          <a:p>
            <a:pPr algn="ctr"/>
            <a:r>
              <a:rPr lang="fr-FR" b="1" dirty="0">
                <a:solidFill>
                  <a:srgbClr val="C00000"/>
                </a:solidFill>
                <a:latin typeface="Arial Black" panose="020B0604020202020204" pitchFamily="34" charset="0"/>
                <a:cs typeface="Arial Black" panose="020B0604020202020204" pitchFamily="34" charset="0"/>
                <a:hlinkClick r:id="rId2" action="ppaction://hlinksldjump"/>
              </a:rPr>
              <a:t>Retour au sommaire</a:t>
            </a:r>
            <a:endParaRPr lang="fr-FR" b="1" dirty="0">
              <a:solidFill>
                <a:srgbClr val="C00000"/>
              </a:solidFill>
              <a:latin typeface="Arial Black" panose="020B0604020202020204" pitchFamily="34" charset="0"/>
              <a:cs typeface="Arial Black" panose="020B0604020202020204" pitchFamily="34" charset="0"/>
            </a:endParaRPr>
          </a:p>
        </p:txBody>
      </p:sp>
      <p:sp>
        <p:nvSpPr>
          <p:cNvPr id="10" name="Rectangle à coins arrondis 9"/>
          <p:cNvSpPr/>
          <p:nvPr/>
        </p:nvSpPr>
        <p:spPr>
          <a:xfrm>
            <a:off x="2931490" y="348342"/>
            <a:ext cx="2663338" cy="372008"/>
          </a:xfrm>
          <a:prstGeom prst="roundRect">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à coins arrondis 10"/>
          <p:cNvSpPr/>
          <p:nvPr/>
        </p:nvSpPr>
        <p:spPr>
          <a:xfrm>
            <a:off x="2887482" y="296665"/>
            <a:ext cx="2754330" cy="464840"/>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xmlns="" id="{2684C2A3-BC1C-0543-8437-23D9C5D06247}"/>
              </a:ext>
            </a:extLst>
          </p:cNvPr>
          <p:cNvSpPr txBox="1"/>
          <p:nvPr/>
        </p:nvSpPr>
        <p:spPr>
          <a:xfrm>
            <a:off x="1124030" y="874649"/>
            <a:ext cx="6357288" cy="9264075"/>
          </a:xfrm>
          <a:prstGeom prst="rect">
            <a:avLst/>
          </a:prstGeom>
          <a:noFill/>
        </p:spPr>
        <p:txBody>
          <a:bodyPr wrap="square" rtlCol="0">
            <a:spAutoFit/>
          </a:bodyPr>
          <a:lstStyle/>
          <a:p>
            <a:pPr algn="just" fontAlgn="base"/>
            <a:endParaRPr lang="fr-FR" sz="1400" dirty="0"/>
          </a:p>
          <a:p>
            <a:pPr algn="ctr" fontAlgn="base"/>
            <a:r>
              <a:rPr lang="fr-FR" b="1" dirty="0">
                <a:solidFill>
                  <a:srgbClr val="C00000"/>
                </a:solidFill>
                <a:latin typeface="Arial"/>
                <a:cs typeface="Times New Roman"/>
              </a:rPr>
              <a:t>QUESTIONS DE LA CFE-CGC  </a:t>
            </a:r>
            <a:endParaRPr lang="fr-FR" b="1" dirty="0" smtClean="0">
              <a:solidFill>
                <a:srgbClr val="C00000"/>
              </a:solidFill>
              <a:latin typeface="Arial"/>
              <a:cs typeface="Times New Roman"/>
            </a:endParaRPr>
          </a:p>
          <a:p>
            <a:pPr algn="ctr" fontAlgn="base"/>
            <a:endParaRPr lang="fr-FR" b="1" dirty="0">
              <a:solidFill>
                <a:srgbClr val="C00000"/>
              </a:solidFill>
              <a:latin typeface="Arial"/>
              <a:cs typeface="Times New Roman"/>
            </a:endParaRPr>
          </a:p>
          <a:p>
            <a:pPr fontAlgn="base"/>
            <a:r>
              <a:rPr lang="fr-FR" sz="1400" dirty="0">
                <a:solidFill>
                  <a:srgbClr val="002060"/>
                </a:solidFill>
                <a:latin typeface="Arial" panose="020B0604020202020204" pitchFamily="34" charset="0"/>
                <a:cs typeface="Arial" panose="020B0604020202020204" pitchFamily="34" charset="0"/>
              </a:rPr>
              <a:t>Question Délais remboursement frais de déplacement : beaucoup de salariés nous ont informé du non-paiement de leurs frais de déplacement depuis le début de l’année. Pouvez-vous informer les salariés du délai actuel de paiement des notes de frais et de la procédure pour demander une avance sur ses frais si les délais sont trop importants à supporter pour le salarié ?   </a:t>
            </a:r>
          </a:p>
          <a:p>
            <a:pPr fontAlgn="base"/>
            <a:r>
              <a:rPr lang="fr-FR" sz="1400" dirty="0">
                <a:solidFill>
                  <a:srgbClr val="C00000"/>
                </a:solidFill>
                <a:latin typeface="Arial" panose="020B0604020202020204" pitchFamily="34" charset="0"/>
                <a:cs typeface="Arial" panose="020B0604020202020204" pitchFamily="34" charset="0"/>
              </a:rPr>
              <a:t>La Direction indique que la DAFG avait communiqué sur le sujet, OGD était fermé du 20 décembre au 20 janvier, les paiements ont repris avec 80 paiements la semaine 4 et 300 la semaine 5. </a:t>
            </a:r>
            <a:br>
              <a:rPr lang="fr-FR" sz="1400" dirty="0">
                <a:solidFill>
                  <a:srgbClr val="C00000"/>
                </a:solidFill>
                <a:latin typeface="Arial" panose="020B0604020202020204" pitchFamily="34" charset="0"/>
                <a:cs typeface="Arial" panose="020B0604020202020204" pitchFamily="34" charset="0"/>
              </a:rPr>
            </a:br>
            <a:endParaRPr lang="fr-FR" sz="1400" dirty="0" smtClean="0">
              <a:solidFill>
                <a:srgbClr val="C00000"/>
              </a:solidFill>
              <a:latin typeface="Arial" panose="020B0604020202020204" pitchFamily="34" charset="0"/>
              <a:cs typeface="Arial" panose="020B0604020202020204" pitchFamily="34" charset="0"/>
            </a:endParaRPr>
          </a:p>
          <a:p>
            <a:pPr fontAlgn="base"/>
            <a:endParaRPr lang="fr-FR" sz="1400" b="1" dirty="0">
              <a:solidFill>
                <a:srgbClr val="002060"/>
              </a:solidFill>
              <a:latin typeface="Arial" panose="020B0604020202020204" pitchFamily="34" charset="0"/>
              <a:cs typeface="Arial" panose="020B0604020202020204" pitchFamily="34" charset="0"/>
            </a:endParaRPr>
          </a:p>
          <a:p>
            <a:pPr fontAlgn="base"/>
            <a:r>
              <a:rPr lang="fr-FR" sz="1400" dirty="0" smtClean="0">
                <a:solidFill>
                  <a:srgbClr val="002060"/>
                </a:solidFill>
                <a:latin typeface="Arial" panose="020B0604020202020204" pitchFamily="34" charset="0"/>
                <a:cs typeface="Arial" panose="020B0604020202020204" pitchFamily="34" charset="0"/>
              </a:rPr>
              <a:t>Question </a:t>
            </a:r>
            <a:r>
              <a:rPr lang="fr-FR" sz="1400" dirty="0">
                <a:solidFill>
                  <a:srgbClr val="002060"/>
                </a:solidFill>
                <a:latin typeface="Arial" panose="020B0604020202020204" pitchFamily="34" charset="0"/>
                <a:cs typeface="Arial" panose="020B0604020202020204" pitchFamily="34" charset="0"/>
              </a:rPr>
              <a:t>surcoût bagages train : certains salariés partent en déplacement pour la semaine. Pour les trajets en train, il y a une nouvelle règle qui limite la taille des bagages au-delà duquel ils paient une surtaxe. La Direction peut-elle informer les salariés des nouvelles règles de la SNCF ? Le système de réservation OGD peut-il être mis à jour pour prendre en compte la réservation de bagages supplémentaires ? Dans le cas contraire, la direction peut-elle rembourser aux salariés l’amende reçue par le salarié pour non-paiement de la surtaxe ? </a:t>
            </a:r>
          </a:p>
          <a:p>
            <a:pPr fontAlgn="base"/>
            <a:r>
              <a:rPr lang="fr-FR" sz="1400" dirty="0" smtClean="0">
                <a:solidFill>
                  <a:srgbClr val="C00000"/>
                </a:solidFill>
                <a:latin typeface="Arial" panose="020B0604020202020204" pitchFamily="34" charset="0"/>
                <a:cs typeface="Arial" panose="020B0604020202020204" pitchFamily="34" charset="0"/>
              </a:rPr>
              <a:t>La Direction nous indique que le site de la SNCF précise qu’il est possible d’avoir 2 bagages de taille de 90*70*50 par personne et un bagage à mains. La Direction estime que cela est suffisant pour les déplacements professionnels, il n’est pas prévu d’ajout bagages sur l’outil OGD et l’amende pour bagages supplémentaires ne sera pas prise en charge.</a:t>
            </a:r>
          </a:p>
          <a:p>
            <a:pPr fontAlgn="base"/>
            <a:endParaRPr lang="fr-FR" sz="1400" dirty="0">
              <a:solidFill>
                <a:srgbClr val="002060"/>
              </a:solidFill>
              <a:latin typeface="Arial" panose="020B0604020202020204" pitchFamily="34" charset="0"/>
              <a:cs typeface="Arial" panose="020B0604020202020204" pitchFamily="34" charset="0"/>
            </a:endParaRPr>
          </a:p>
          <a:p>
            <a:pPr fontAlgn="base"/>
            <a:r>
              <a:rPr lang="fr-FR" sz="1400" dirty="0">
                <a:solidFill>
                  <a:srgbClr val="002060"/>
                </a:solidFill>
                <a:latin typeface="Arial" panose="020B0604020202020204" pitchFamily="34" charset="0"/>
                <a:cs typeface="Arial" panose="020B0604020202020204" pitchFamily="34" charset="0"/>
              </a:rPr>
              <a:t>  </a:t>
            </a:r>
            <a:endParaRPr lang="fr-FR" sz="1400" dirty="0"/>
          </a:p>
          <a:p>
            <a:pPr fontAlgn="base"/>
            <a:r>
              <a:rPr lang="fr-FR" sz="1400" dirty="0">
                <a:solidFill>
                  <a:srgbClr val="002060"/>
                </a:solidFill>
                <a:latin typeface="Arial" panose="020B0604020202020204" pitchFamily="34" charset="0"/>
                <a:cs typeface="Arial" panose="020B0604020202020204" pitchFamily="34" charset="0"/>
              </a:rPr>
              <a:t>Question diverse – Respect accord télétravail : </a:t>
            </a:r>
            <a:br>
              <a:rPr lang="fr-FR" sz="1400" dirty="0">
                <a:solidFill>
                  <a:srgbClr val="002060"/>
                </a:solidFill>
                <a:latin typeface="Arial" panose="020B0604020202020204" pitchFamily="34" charset="0"/>
                <a:cs typeface="Arial" panose="020B0604020202020204" pitchFamily="34" charset="0"/>
              </a:rPr>
            </a:br>
            <a:r>
              <a:rPr lang="fr-FR" sz="1400" dirty="0">
                <a:solidFill>
                  <a:srgbClr val="002060"/>
                </a:solidFill>
                <a:latin typeface="Arial" panose="020B0604020202020204" pitchFamily="34" charset="0"/>
                <a:cs typeface="Arial" panose="020B0604020202020204" pitchFamily="34" charset="0"/>
              </a:rPr>
              <a:t>Des agents ont voulu poser une journée de télétravail occasionnel. Ils se sont vus refusés celle-ci non pas pour raison de service comme cela est prévu par le nouvel accord Télétravail, mais parce que la raison invoquée par l’agent pour bénéficier de cette journée de télétravail occasionnel n’était pas une situation d’urgence (problème de garde, panne de voiture etc.). </a:t>
            </a:r>
          </a:p>
          <a:p>
            <a:pPr fontAlgn="base"/>
            <a:r>
              <a:rPr lang="fr-FR" sz="1400" dirty="0">
                <a:solidFill>
                  <a:srgbClr val="002060"/>
                </a:solidFill>
                <a:latin typeface="Arial" panose="020B0604020202020204" pitchFamily="34" charset="0"/>
                <a:cs typeface="Arial" panose="020B0604020202020204" pitchFamily="34" charset="0"/>
              </a:rPr>
              <a:t> Pouvez-vous nous confirmer que la seule raison valable de refuser une journée de télétravail occasionnel est la raison de service ? Aussi pourrez-vous faire un rappel de cet article 2.8.1 de l’accord Télétravail ? (Ne pas confondre Télétravail exceptionnel et télétravail occasionnel) </a:t>
            </a:r>
          </a:p>
          <a:p>
            <a:pPr fontAlgn="base"/>
            <a:r>
              <a:rPr lang="fr-FR" sz="1400" dirty="0">
                <a:solidFill>
                  <a:srgbClr val="C00000"/>
                </a:solidFill>
                <a:latin typeface="Arial" panose="020B0604020202020204" pitchFamily="34" charset="0"/>
                <a:cs typeface="Arial" panose="020B0604020202020204" pitchFamily="34" charset="0"/>
              </a:rPr>
              <a:t>La Direction n’est pas en mesure de répondre à cette question, la demande est prise en compte et nous aurons un retour par écrit </a:t>
            </a:r>
            <a:endParaRPr lang="fr-FR" sz="1400" dirty="0" smtClean="0">
              <a:solidFill>
                <a:srgbClr val="C00000"/>
              </a:solidFill>
              <a:latin typeface="Arial" panose="020B0604020202020204" pitchFamily="34" charset="0"/>
              <a:cs typeface="Arial" panose="020B0604020202020204" pitchFamily="34" charset="0"/>
            </a:endParaRPr>
          </a:p>
          <a:p>
            <a:pPr fontAlgn="base"/>
            <a:endParaRPr lang="fr-FR" sz="1400" dirty="0">
              <a:solidFill>
                <a:srgbClr val="FF0000"/>
              </a:solidFill>
              <a:latin typeface="Arial" panose="020B0604020202020204" pitchFamily="34" charset="0"/>
              <a:cs typeface="Arial" panose="020B0604020202020204" pitchFamily="34" charset="0"/>
            </a:endParaRPr>
          </a:p>
          <a:p>
            <a:pPr algn="just" fontAlgn="base"/>
            <a:endParaRPr lang="fr-FR" sz="1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4902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55a8600f-4ee6-4bb5-8f14-53589536b6df}" enabled="0" method="" siteId="{55a8600f-4ee6-4bb5-8f14-53589536b6df}" removed="1"/>
</clbl:labelList>
</file>

<file path=docProps/app.xml><?xml version="1.0" encoding="utf-8"?>
<Properties xmlns="http://schemas.openxmlformats.org/officeDocument/2006/extended-properties" xmlns:vt="http://schemas.openxmlformats.org/officeDocument/2006/docPropsVTypes">
  <Template>Office Theme</Template>
  <TotalTime>13821</TotalTime>
  <Words>571</Words>
  <Application>Microsoft Office PowerPoint</Application>
  <PresentationFormat>Personnalisé</PresentationFormat>
  <Paragraphs>151</Paragraphs>
  <Slides>7</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Arial Black</vt:lpstr>
      <vt:lpstr>Calibri</vt:lpstr>
      <vt:lpstr>Calibri Light</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Baptiste Claire</dc:creator>
  <cp:lastModifiedBy>BABET Vincent</cp:lastModifiedBy>
  <cp:revision>826</cp:revision>
  <cp:lastPrinted>2025-01-07T10:34:42Z</cp:lastPrinted>
  <dcterms:created xsi:type="dcterms:W3CDTF">2019-07-11T15:20:02Z</dcterms:created>
  <dcterms:modified xsi:type="dcterms:W3CDTF">2025-02-27T07:24:22Z</dcterms:modified>
</cp:coreProperties>
</file>